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2" r:id="rId19"/>
    <p:sldId id="270" r:id="rId20"/>
    <p:sldId id="271" r:id="rId21"/>
    <p:sldId id="273" r:id="rId22"/>
    <p:sldId id="275" r:id="rId23"/>
    <p:sldId id="274" r:id="rId24"/>
    <p:sldId id="278" r:id="rId25"/>
    <p:sldId id="276" r:id="rId26"/>
    <p:sldId id="279" r:id="rId27"/>
    <p:sldId id="277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90" r:id="rId38"/>
    <p:sldId id="291" r:id="rId39"/>
    <p:sldId id="289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10" r:id="rId57"/>
    <p:sldId id="311" r:id="rId58"/>
    <p:sldId id="312" r:id="rId59"/>
    <p:sldId id="313" r:id="rId60"/>
    <p:sldId id="315" r:id="rId61"/>
    <p:sldId id="314" r:id="rId62"/>
    <p:sldId id="309" r:id="rId63"/>
    <p:sldId id="316" r:id="rId64"/>
    <p:sldId id="317" r:id="rId65"/>
    <p:sldId id="318" r:id="rId66"/>
    <p:sldId id="319" r:id="rId67"/>
    <p:sldId id="320" r:id="rId68"/>
    <p:sldId id="323" r:id="rId69"/>
    <p:sldId id="321" r:id="rId70"/>
    <p:sldId id="324" r:id="rId71"/>
    <p:sldId id="325" r:id="rId72"/>
    <p:sldId id="326" r:id="rId73"/>
    <p:sldId id="328" r:id="rId74"/>
    <p:sldId id="327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40" r:id="rId84"/>
    <p:sldId id="341" r:id="rId85"/>
    <p:sldId id="337" r:id="rId86"/>
    <p:sldId id="338" r:id="rId87"/>
    <p:sldId id="339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  <p:sldId id="356" r:id="rId103"/>
    <p:sldId id="358" r:id="rId104"/>
    <p:sldId id="359" r:id="rId105"/>
    <p:sldId id="360" r:id="rId106"/>
    <p:sldId id="361" r:id="rId107"/>
    <p:sldId id="363" r:id="rId108"/>
    <p:sldId id="364" r:id="rId109"/>
    <p:sldId id="365" r:id="rId110"/>
    <p:sldId id="362" r:id="rId111"/>
    <p:sldId id="366" r:id="rId112"/>
    <p:sldId id="377" r:id="rId113"/>
    <p:sldId id="379" r:id="rId114"/>
    <p:sldId id="376" r:id="rId115"/>
    <p:sldId id="367" r:id="rId116"/>
    <p:sldId id="368" r:id="rId117"/>
    <p:sldId id="369" r:id="rId118"/>
    <p:sldId id="370" r:id="rId119"/>
    <p:sldId id="371" r:id="rId120"/>
    <p:sldId id="372" r:id="rId121"/>
    <p:sldId id="373" r:id="rId122"/>
    <p:sldId id="374" r:id="rId123"/>
    <p:sldId id="375" r:id="rId124"/>
    <p:sldId id="380" r:id="rId125"/>
    <p:sldId id="381" r:id="rId126"/>
    <p:sldId id="382" r:id="rId127"/>
    <p:sldId id="383" r:id="rId128"/>
    <p:sldId id="384" r:id="rId129"/>
    <p:sldId id="385" r:id="rId130"/>
    <p:sldId id="386" r:id="rId131"/>
    <p:sldId id="387" r:id="rId132"/>
    <p:sldId id="388" r:id="rId133"/>
    <p:sldId id="389" r:id="rId134"/>
    <p:sldId id="391" r:id="rId135"/>
    <p:sldId id="392" r:id="rId136"/>
  </p:sldIdLst>
  <p:sldSz cx="9144000" cy="5143500" type="screen16x9"/>
  <p:notesSz cx="6858000" cy="9144000"/>
  <p:defaultTextStyle>
    <a:defPPr>
      <a:defRPr lang="fr-F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BF3483-E4A0-402A-8530-C2AF55EDC8BF}" v="260" dt="2022-10-18T08:22:01.8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>
        <p:scale>
          <a:sx n="400" d="100"/>
          <a:sy n="400" d="100"/>
        </p:scale>
        <p:origin x="-2650" y="-890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38" Type="http://schemas.openxmlformats.org/officeDocument/2006/relationships/viewProps" Target="viewProps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28" Type="http://schemas.openxmlformats.org/officeDocument/2006/relationships/slide" Target="slides/slide124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18" Type="http://schemas.openxmlformats.org/officeDocument/2006/relationships/slide" Target="slides/slide114.xml"/><Relationship Id="rId134" Type="http://schemas.openxmlformats.org/officeDocument/2006/relationships/slide" Target="slides/slide130.xml"/><Relationship Id="rId139" Type="http://schemas.openxmlformats.org/officeDocument/2006/relationships/theme" Target="theme/theme1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openxmlformats.org/officeDocument/2006/relationships/slide" Target="slides/slide120.xml"/><Relationship Id="rId129" Type="http://schemas.openxmlformats.org/officeDocument/2006/relationships/slide" Target="slides/slide125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4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35" Type="http://schemas.openxmlformats.org/officeDocument/2006/relationships/slide" Target="slides/slide131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141" Type="http://schemas.microsoft.com/office/2015/10/relationships/revisionInfo" Target="revisionInfo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slide" Target="slides/slide127.xml"/><Relationship Id="rId136" Type="http://schemas.openxmlformats.org/officeDocument/2006/relationships/slide" Target="slides/slide132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3" Type="http://schemas.openxmlformats.org/officeDocument/2006/relationships/customXml" Target="../customXml/item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137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6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6.png>
</file>

<file path=ppt/media/image27.gif>
</file>

<file path=ppt/media/image27.png>
</file>

<file path=ppt/media/image28.gif>
</file>

<file path=ppt/media/image28.png>
</file>

<file path=ppt/media/image29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1913" y="0"/>
            <a:ext cx="7812087" cy="49482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7" y="80283"/>
            <a:ext cx="1175301" cy="508655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00800" y="4683125"/>
            <a:ext cx="1828800" cy="460375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550" y="4440264"/>
            <a:ext cx="698500" cy="507975"/>
          </a:xfrm>
        </p:spPr>
        <p:txBody>
          <a:bodyPr lIns="0" tIns="0" rIns="0" bIns="0" anchor="b" anchorCtr="0">
            <a:noAutofit/>
          </a:bodyPr>
          <a:lstStyle>
            <a:lvl1pPr marL="114300" indent="-107950">
              <a:buFontTx/>
              <a:buBlip>
                <a:blip r:embed="rId3"/>
              </a:buBlip>
              <a:tabLst/>
              <a:defRPr sz="7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788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26">
          <p15:clr>
            <a:srgbClr val="FBAE40"/>
          </p15:clr>
        </p15:guide>
        <p15:guide id="5" orient="horz" pos="123">
          <p15:clr>
            <a:srgbClr val="FBAE40"/>
          </p15:clr>
        </p15:guide>
        <p15:guide id="6" orient="horz" pos="3117">
          <p15:clr>
            <a:srgbClr val="FBAE40"/>
          </p15:clr>
        </p15:guide>
        <p15:guide id="7" pos="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875" y="1563688"/>
            <a:ext cx="3671466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772" y="1563688"/>
            <a:ext cx="3671466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6897D737-724C-984A-82E1-2A2DBD5F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E34C2B73-67B7-BB4C-AE0F-7D16D8DD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9FF6AA9-AC16-D748-B815-56221BFF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D59D891-3F23-D04C-AB43-6FA4220A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67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9BFFD8D9-6AAA-B44F-8BD5-98D7A654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4C64CE-C88F-2044-AD84-19F588F1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48AF20-C2DF-3542-BB6A-8354A981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083942-1443-BC45-9F95-32C82A8D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403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8239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solidFill>
            <a:schemeClr val="accent2"/>
          </a:solidFill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E5EA1C-63CE-2C4F-B9F4-39FDBC14B9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7A5892-F23D-BD48-84D1-FD279BA168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516D46-C7BB-2141-A4EE-18D1756414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94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7726363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E6F4EB-CC02-6E4D-9146-CE4A7A789A9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D4AA2C-29B3-CA42-B7C3-C932911A75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FE7A1E3-AAEC-7641-B6C5-8D9FC0B6A2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72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3114674"/>
            <a:ext cx="8239125" cy="20288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904875" y="1563688"/>
            <a:ext cx="7646988" cy="1436687"/>
          </a:xfrm>
        </p:spPr>
        <p:txBody>
          <a:bodyPr/>
          <a:lstStyle>
            <a:lvl4pPr>
              <a:defRPr>
                <a:latin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7CF3032-2465-874C-B786-95E1B594A5A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F73E2A-22D7-894A-9267-185CB4E4B1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D9777C-EC90-1141-9E30-4B4F669C2BE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0E011164-727C-4C46-B34E-7729CB350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115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D8101AB-8ACE-BB4C-9D61-B4AABFE1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9CFC1D-0B2A-0A4E-9C0D-682EECA5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22065-A833-2340-B0FD-ACB065A3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84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88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8177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222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30C78BE-DAD0-D748-8B93-AD898D0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131A8490-33AC-9443-A9FC-9A5E9322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B875139C-6471-774D-89EF-2B93FAD2C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942AF23-4BDC-8C4A-9212-AF88439C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62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87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0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F20A3C-6DA6-684F-8F84-A7C8F133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B633A2CC-2D27-AE47-AE09-87A5F61228B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CABC000E-4E22-1A40-9D3F-FE2F141E5CA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0AF49D93-C78A-F646-92B0-A7932C43D9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318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895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142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1563688"/>
            <a:ext cx="3144838" cy="35798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026A30B-6F8E-1445-88F0-A5FB77E1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826567D5-4A83-9E48-B441-CCB2A72BA6D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830A539-93F1-2541-B9F0-330893BD51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2F21D18-8706-7E4D-8FBE-C1E2584541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454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</p:spPr>
        <p:txBody>
          <a:bodyPr vert="horz" lIns="180000" tIns="0" rIns="72000" bIns="4680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
Quatrième niveau
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221413" y="2778452"/>
            <a:ext cx="3341052" cy="911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15989" y="1874064"/>
            <a:ext cx="3543260" cy="5127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238" y="195263"/>
            <a:ext cx="512762" cy="163552"/>
          </a:xfrm>
          <a:prstGeom prst="rect">
            <a:avLst/>
          </a:prstGeom>
        </p:spPr>
        <p:txBody>
          <a:bodyPr vert="horz" lIns="90000" tIns="0" rIns="90000" bIns="0" rtlCol="0" anchor="t"/>
          <a:lstStyle>
            <a:lvl1pPr algn="ctr">
              <a:defRPr sz="700" b="1">
                <a:solidFill>
                  <a:schemeClr val="tx1"/>
                </a:solidFill>
                <a:latin typeface="+mj-lt"/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17E6E68-87EB-C34E-85D5-C26372DFEC9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0273" y="132334"/>
            <a:ext cx="653952" cy="283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D7A1C0-94CD-D94F-A99F-21847E542637}"/>
              </a:ext>
            </a:extLst>
          </p:cNvPr>
          <p:cNvSpPr/>
          <p:nvPr/>
        </p:nvSpPr>
        <p:spPr>
          <a:xfrm rot="162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48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81" r:id="rId3"/>
    <p:sldLayoutId id="2147483673" r:id="rId4"/>
    <p:sldLayoutId id="2147483662" r:id="rId5"/>
    <p:sldLayoutId id="2147483674" r:id="rId6"/>
    <p:sldLayoutId id="2147483675" r:id="rId7"/>
    <p:sldLayoutId id="2147483682" r:id="rId8"/>
    <p:sldLayoutId id="2147483676" r:id="rId9"/>
    <p:sldLayoutId id="2147483664" r:id="rId10"/>
    <p:sldLayoutId id="2147483666" r:id="rId11"/>
    <p:sldLayoutId id="2147483677" r:id="rId12"/>
    <p:sldLayoutId id="2147483678" r:id="rId13"/>
    <p:sldLayoutId id="2147483679" r:id="rId14"/>
    <p:sldLayoutId id="2147483667" r:id="rId15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000" spc="-70" baseline="0">
          <a:solidFill>
            <a:schemeClr val="tx1"/>
          </a:solidFill>
          <a:latin typeface="Franklin Gothic Demi Cond" panose="020B0706030402020204" pitchFamily="34" charset="0"/>
          <a:ea typeface="Roboto Black" panose="02000000000000000000" pitchFamily="2" charset="0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90000"/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0000"/>
        <a:buFont typeface="Wingdings" pitchFamily="2" charset="2"/>
        <a:buChar char="§"/>
        <a:defRPr sz="15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126">
          <p15:clr>
            <a:srgbClr val="F26B43"/>
          </p15:clr>
        </p15:guide>
        <p15:guide id="3" pos="5602">
          <p15:clr>
            <a:srgbClr val="F26B43"/>
          </p15:clr>
        </p15:guide>
        <p15:guide id="4" pos="2880">
          <p15:clr>
            <a:srgbClr val="F26B43"/>
          </p15:clr>
        </p15:guide>
        <p15:guide id="5" orient="horz" pos="123">
          <p15:clr>
            <a:srgbClr val="F26B43"/>
          </p15:clr>
        </p15:guide>
        <p15:guide id="6" orient="horz" pos="3117">
          <p15:clr>
            <a:srgbClr val="F26B43"/>
          </p15:clr>
        </p15:guide>
        <p15:guide id="7" pos="570">
          <p15:clr>
            <a:srgbClr val="F26B43"/>
          </p15:clr>
        </p15:guide>
        <p15:guide id="8" pos="1155">
          <p15:clr>
            <a:srgbClr val="F26B43"/>
          </p15:clr>
        </p15:guide>
        <p15:guide id="9" pos="1728">
          <p15:clr>
            <a:srgbClr val="F26B43"/>
          </p15:clr>
        </p15:guide>
        <p15:guide id="10" pos="2304">
          <p15:clr>
            <a:srgbClr val="F26B43"/>
          </p15:clr>
        </p15:guide>
        <p15:guide id="11" pos="3456">
          <p15:clr>
            <a:srgbClr val="F26B43"/>
          </p15:clr>
        </p15:guide>
        <p15:guide id="12" pos="4035">
          <p15:clr>
            <a:srgbClr val="F26B43"/>
          </p15:clr>
        </p15:guide>
        <p15:guide id="13" pos="4608">
          <p15:clr>
            <a:srgbClr val="F26B43"/>
          </p15:clr>
        </p15:guide>
        <p15:guide id="14" pos="5180">
          <p15:clr>
            <a:srgbClr val="F26B43"/>
          </p15:clr>
        </p15:guide>
        <p15:guide id="15" orient="horz" pos="490">
          <p15:clr>
            <a:srgbClr val="F26B43"/>
          </p15:clr>
        </p15:guide>
        <p15:guide id="16" orient="horz" pos="985">
          <p15:clr>
            <a:srgbClr val="F26B43"/>
          </p15:clr>
        </p15:guide>
        <p15:guide id="17" orient="horz" pos="1475">
          <p15:clr>
            <a:srgbClr val="F26B43"/>
          </p15:clr>
        </p15:guide>
        <p15:guide id="18" orient="horz" pos="1962">
          <p15:clr>
            <a:srgbClr val="F26B43"/>
          </p15:clr>
        </p15:guide>
        <p15:guide id="19" orient="horz" pos="2458">
          <p15:clr>
            <a:srgbClr val="F26B43"/>
          </p15:clr>
        </p15:guide>
        <p15:guide id="20" orient="horz" pos="2950">
          <p15:clr>
            <a:srgbClr val="F26B43"/>
          </p15:clr>
        </p15:guide>
        <p15:guide id="21" pos="5437">
          <p15:clr>
            <a:srgbClr val="F26B43"/>
          </p15:clr>
        </p15:guide>
        <p15:guide id="22" orient="horz">
          <p15:clr>
            <a:srgbClr val="F26B43"/>
          </p15:clr>
        </p15:guide>
        <p15:guide id="23" pos="5760">
          <p15:clr>
            <a:srgbClr val="F26B43"/>
          </p15:clr>
        </p15:guide>
        <p15:guide id="24" orient="horz" pos="3240">
          <p15:clr>
            <a:srgbClr val="F26B43"/>
          </p15:clr>
        </p15:guide>
        <p15:guide id="2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5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hyperlink" Target="../Simulator/log/success%20punitive.htm" TargetMode="External"/><Relationship Id="rId2" Type="http://schemas.openxmlformats.org/officeDocument/2006/relationships/hyperlink" Target="../Simulator/log/success%20generous.html" TargetMode="Externa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8.png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5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hyperlink" Target="file:///C:\Users\valla\Documents\GitHub\MARL\Simulator\log\log7619955\episode%20199.html" TargetMode="Externa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2E07B02-48A3-A3CA-6CEC-F712C37149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0DE9E4-94C9-E437-93CF-2D5CCAEF59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Weekly Progress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74F5F88-5BFD-323C-0344-9E69A016C9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Master thesis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DFBB35-C7E0-E46C-A757-0D47643A771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Gabriel Vallat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550B-E473-419C-0B54-1EAF73B8E3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178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38230C9-3645-D359-D9EF-0ECC9D7CB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 </a:t>
            </a:r>
            <a:r>
              <a:rPr lang="en-GB" dirty="0">
                <a:solidFill>
                  <a:srgbClr val="92D050"/>
                </a:solidFill>
              </a:rPr>
              <a:t>ranges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Each </a:t>
            </a:r>
            <a:r>
              <a:rPr lang="en-GB" dirty="0">
                <a:solidFill>
                  <a:schemeClr val="accent1"/>
                </a:solidFill>
              </a:rPr>
              <a:t>robot</a:t>
            </a:r>
            <a:r>
              <a:rPr lang="en-GB" dirty="0"/>
              <a:t> has only a subset of the plane accessible to lay the </a:t>
            </a:r>
            <a:r>
              <a:rPr lang="en-GB" dirty="0">
                <a:solidFill>
                  <a:schemeClr val="accent2"/>
                </a:solidFill>
              </a:rPr>
              <a:t>blocks</a:t>
            </a:r>
          </a:p>
          <a:p>
            <a:pPr lvl="1"/>
            <a:r>
              <a:rPr lang="en-GB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This range would need to be later better described, and consider the kinematic of the robot as well as the blocks already placed in the structure</a:t>
            </a:r>
          </a:p>
          <a:p>
            <a:pPr lvl="1"/>
            <a:r>
              <a:rPr lang="en-GB" dirty="0"/>
              <a:t>For now, it will simply be a circle, with a fixed radius and centre</a:t>
            </a:r>
          </a:p>
          <a:p>
            <a:pPr lvl="1"/>
            <a:r>
              <a:rPr lang="en-GB" dirty="0">
                <a:solidFill>
                  <a:schemeClr val="tx1">
                    <a:lumMod val="60000"/>
                    <a:lumOff val="40000"/>
                  </a:schemeClr>
                </a:solidFill>
              </a:rPr>
              <a:t>It could later also define the max force and torque appliable. </a:t>
            </a:r>
          </a:p>
          <a:p>
            <a:pPr lvl="1"/>
            <a:endParaRPr lang="en-GB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AFBE1A9-6E62-A311-D408-4C033561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setup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3586D-8CF1-D430-C341-022C72B2F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331C8-AA96-34D1-128F-136BD37C3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2BE28-D24C-A7A6-87DE-5A085453A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35425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E0219E3-DAA7-62D6-CDE1-A67EB408E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Try several hyper parameters with the GNN</a:t>
            </a:r>
          </a:p>
          <a:p>
            <a:pPr lvl="1"/>
            <a:r>
              <a:rPr lang="en-CH" dirty="0"/>
              <a:t>Try to improve the speed of the network</a:t>
            </a:r>
          </a:p>
          <a:p>
            <a:r>
              <a:rPr lang="en-CH" dirty="0"/>
              <a:t>Start to format the report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627498-DFBA-302A-1657-26AB09C86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FE19E-A9AA-DEB2-9AC1-C8CDC0A93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43AA2-0CF1-078B-9BA2-F29388C2F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1DF20-E24A-9E44-E25D-1764CF7B4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514998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C266675-4C34-4F25-E744-4AA5683E1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06/12/22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6CAAA52-7637-7CFA-B1A8-5AD3E6B995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GNN</a:t>
            </a:r>
          </a:p>
          <a:p>
            <a:r>
              <a:rPr lang="en-CH" dirty="0"/>
              <a:t>More about the algorithm</a:t>
            </a:r>
          </a:p>
          <a:p>
            <a:r>
              <a:rPr lang="en-CH" dirty="0"/>
              <a:t>Report</a:t>
            </a:r>
          </a:p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17AB888-F675-3CF3-A088-77413D0405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0E6C6-F466-131F-D5D6-04D46B9143E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D1F70-332E-970B-04D6-8253E5D44F3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A6685-0E1E-5BAD-5AD2-76D181D042F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762975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Obtain no significant improvement in the rewards</a:t>
            </a:r>
          </a:p>
          <a:p>
            <a:r>
              <a:rPr lang="en-CH" dirty="0"/>
              <a:t>Better control of the other variables</a:t>
            </a:r>
          </a:p>
          <a:p>
            <a:pPr lvl="1"/>
            <a:r>
              <a:rPr lang="en-CH" dirty="0"/>
              <a:t>Control of the policy entropy by using a dynamic factor and a target entropy</a:t>
            </a:r>
          </a:p>
          <a:p>
            <a:pPr lvl="1"/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102</a:t>
            </a:fld>
            <a:endParaRPr lang="fr-F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2A42FF-198B-F0CE-9D55-049306858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2571750"/>
            <a:ext cx="6588224" cy="124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27385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Current algorithm: Discrete soft actor critique (DSAC)</a:t>
            </a:r>
          </a:p>
          <a:p>
            <a:pPr lvl="1"/>
            <a:r>
              <a:rPr lang="en-CH" dirty="0"/>
              <a:t>Continuous SAC is the current state of the art for continuous action-set</a:t>
            </a:r>
          </a:p>
          <a:p>
            <a:pPr lvl="1"/>
            <a:r>
              <a:rPr lang="en-CH" dirty="0"/>
              <a:t>Several method had to be used to adapt it to the discrete case. Mainly:</a:t>
            </a:r>
          </a:p>
          <a:p>
            <a:pPr lvl="2"/>
            <a:r>
              <a:rPr lang="en-CH" dirty="0"/>
              <a:t>Adding a penalty if the policy entropy is far from the one at the time the action was sampled</a:t>
            </a:r>
          </a:p>
          <a:p>
            <a:pPr lvl="2"/>
            <a:r>
              <a:rPr lang="en-CH" dirty="0"/>
              <a:t>Clipping the Q-values if they change to fast</a:t>
            </a:r>
          </a:p>
          <a:p>
            <a:r>
              <a:rPr lang="en-CH" dirty="0"/>
              <a:t>Uses a replay buffer</a:t>
            </a:r>
          </a:p>
          <a:p>
            <a:pPr lvl="1"/>
            <a:r>
              <a:rPr lang="en-CH" dirty="0"/>
              <a:t>No prioritizing </a:t>
            </a:r>
          </a:p>
          <a:p>
            <a:r>
              <a:rPr lang="en-CH" dirty="0"/>
              <a:t>Off-policy</a:t>
            </a:r>
          </a:p>
          <a:p>
            <a:r>
              <a:rPr lang="en-CH" dirty="0"/>
              <a:t>Use </a:t>
            </a:r>
            <a:r>
              <a:rPr lang="en-CH" dirty="0" err="1"/>
              <a:t>softmax</a:t>
            </a:r>
            <a:r>
              <a:rPr lang="en-CH" dirty="0"/>
              <a:t> to select the action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Algorithms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995079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Current algorithm: Discrete soft actor critique (DSAC)</a:t>
            </a:r>
          </a:p>
          <a:p>
            <a:pPr lvl="1"/>
            <a:r>
              <a:rPr lang="en-CH" dirty="0"/>
              <a:t>Continuous SAC is the current state of the art for continuous action-set</a:t>
            </a:r>
          </a:p>
          <a:p>
            <a:pPr lvl="1"/>
            <a:r>
              <a:rPr lang="en-CH" dirty="0"/>
              <a:t>Several method had to be used to adapt it to the discrete case. Mainly:</a:t>
            </a:r>
          </a:p>
          <a:p>
            <a:pPr lvl="2"/>
            <a:r>
              <a:rPr lang="en-CH" dirty="0"/>
              <a:t>Adding a penalty if the policy entropy is far from the one at the time the action was sampled</a:t>
            </a:r>
          </a:p>
          <a:p>
            <a:pPr lvl="2"/>
            <a:r>
              <a:rPr lang="en-CH" dirty="0"/>
              <a:t>Clipping the Q-values if they change to fast</a:t>
            </a:r>
          </a:p>
          <a:p>
            <a:r>
              <a:rPr lang="en-CH" dirty="0"/>
              <a:t>Uses a replay buffer</a:t>
            </a:r>
          </a:p>
          <a:p>
            <a:pPr lvl="1"/>
            <a:r>
              <a:rPr lang="en-CH" dirty="0"/>
              <a:t>No prioritizing </a:t>
            </a:r>
          </a:p>
          <a:p>
            <a:r>
              <a:rPr lang="en-CH" dirty="0"/>
              <a:t>Off-policy</a:t>
            </a:r>
          </a:p>
          <a:p>
            <a:r>
              <a:rPr lang="en-CH" dirty="0"/>
              <a:t>Use </a:t>
            </a:r>
            <a:r>
              <a:rPr lang="en-CH" dirty="0" err="1"/>
              <a:t>softmax</a:t>
            </a:r>
            <a:r>
              <a:rPr lang="en-CH" dirty="0"/>
              <a:t> to select the action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Algorithms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647451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Actor critics method are not well developed for discrete action sets:</a:t>
            </a:r>
          </a:p>
          <a:p>
            <a:pPr lvl="1"/>
            <a:r>
              <a:rPr lang="en-CH" dirty="0"/>
              <a:t>Deep Q networks and epsilon greedy policy seem to do most of the work</a:t>
            </a:r>
          </a:p>
          <a:p>
            <a:pPr lvl="1"/>
            <a:r>
              <a:rPr lang="en-CH" dirty="0"/>
              <a:t>Highly task dependent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Algorithms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466900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33A9A4-A576-A2D2-B0EA-BF760563B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report structure would look like: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E327-F7D8-2FDA-C2F7-CBD314F6D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Report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8EC58-83AC-FCD3-9108-6C9151DC8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30D8C-7A71-7D16-9337-2BEEDF529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63058-71BD-3AF7-E558-B2B4CAFA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106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5795AD-2A68-DBD7-5776-C65F4487C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1995686"/>
            <a:ext cx="2996747" cy="270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2036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479CD-35EB-3397-C886-B96BCA7B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Less than 2 months left:</a:t>
            </a:r>
          </a:p>
          <a:p>
            <a:pPr lvl="1"/>
            <a:r>
              <a:rPr lang="en-CH" dirty="0"/>
              <a:t>Focus on perfectioning the current setup</a:t>
            </a:r>
          </a:p>
          <a:p>
            <a:pPr lvl="1"/>
            <a:r>
              <a:rPr lang="en-CH" dirty="0"/>
              <a:t>Focus on the continuous cases</a:t>
            </a:r>
          </a:p>
          <a:p>
            <a:pPr lvl="1"/>
            <a:r>
              <a:rPr lang="en-CH" dirty="0"/>
              <a:t>Focus on the multi-agent setup</a:t>
            </a:r>
          </a:p>
          <a:p>
            <a:pPr lvl="1"/>
            <a:r>
              <a:rPr lang="en-CH" dirty="0"/>
              <a:t>Focus on the current setup</a:t>
            </a:r>
          </a:p>
          <a:p>
            <a:pPr lvl="2"/>
            <a:r>
              <a:rPr lang="en-CH" dirty="0"/>
              <a:t>Add targets</a:t>
            </a:r>
          </a:p>
          <a:p>
            <a:pPr lvl="2"/>
            <a:r>
              <a:rPr lang="en-CH" dirty="0"/>
              <a:t>Add robots</a:t>
            </a:r>
          </a:p>
          <a:p>
            <a:pPr lvl="2"/>
            <a:r>
              <a:rPr lang="en-CH" dirty="0"/>
              <a:t>Add obstacles</a:t>
            </a:r>
          </a:p>
          <a:p>
            <a:pPr lvl="2"/>
            <a:r>
              <a:rPr lang="en-CH" dirty="0"/>
              <a:t>Remove the </a:t>
            </a:r>
            <a:r>
              <a:rPr lang="en-CH" dirty="0" err="1"/>
              <a:t>sym</a:t>
            </a:r>
            <a:r>
              <a:rPr lang="fr-CH" dirty="0"/>
              <a:t>m</a:t>
            </a:r>
            <a:r>
              <a:rPr lang="en-CH" dirty="0" err="1"/>
              <a:t>etry</a:t>
            </a:r>
            <a:r>
              <a:rPr lang="en-CH" dirty="0"/>
              <a:t> from the actions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AA57F0-936C-1EC9-5D54-56529B7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BB9A-9791-BEA7-0578-F4B557D0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5816D-9AAF-89B2-917B-4119310A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8985C-E45E-D41A-DAA6-2277E5A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25292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23C4543-66F6-C4EA-35CA-03751795C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13/12/22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FF9D86-C622-F454-1592-C0E48DA92A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Working algorithm</a:t>
            </a:r>
          </a:p>
          <a:p>
            <a:r>
              <a:rPr lang="en-CH" dirty="0"/>
              <a:t>Modification to the reward</a:t>
            </a:r>
          </a:p>
          <a:p>
            <a:r>
              <a:rPr lang="en-CH" dirty="0"/>
              <a:t>Safety kernel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48E656B-E1C3-3804-48B2-23A0C6E03CA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86F37-1440-38F1-A7DB-7C30E9609D7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3FD83-F315-0A78-6F58-1C733E32A9E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7734D-A6C8-E0D5-5F46-346AF6F512B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109748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0A5F73CC-A17A-38CE-E37C-0457A372014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The agent is now able to </a:t>
                </a:r>
              </a:p>
              <a:p>
                <a:pPr lvl="1"/>
                <a:r>
                  <a:rPr lang="en-CH" dirty="0"/>
                  <a:t>Build three different size of bridges (out of 4 possible)</a:t>
                </a:r>
              </a:p>
              <a:p>
                <a:pPr lvl="2"/>
                <a:r>
                  <a:rPr lang="en-CH" dirty="0"/>
                  <a:t>The biggest size was only required in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70</m:t>
                        </m:r>
                      </m:den>
                    </m:f>
                  </m:oMath>
                </a14:m>
                <a:r>
                  <a:rPr lang="en-CH" dirty="0"/>
                  <a:t> states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0A5F73CC-A17A-38CE-E37C-0457A37201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E7F5C054-1BFB-8674-6961-115251D9D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0CCE0-FC7C-3BF0-C048-93AE31C63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D646D-692D-4FB3-CE03-FA0E5400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980B7-2C3C-90CF-00EF-E575C921B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109</a:t>
            </a:fld>
            <a:endParaRPr lang="fr-FR"/>
          </a:p>
        </p:txBody>
      </p:sp>
      <p:pic>
        <p:nvPicPr>
          <p:cNvPr id="13" name="Picture 12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7B6145AC-5C1A-1A39-0F40-03FE7A21C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160" y="2427734"/>
            <a:ext cx="2190000" cy="2160000"/>
          </a:xfrm>
          <a:prstGeom prst="rect">
            <a:avLst/>
          </a:prstGeom>
        </p:spPr>
      </p:pic>
      <p:pic>
        <p:nvPicPr>
          <p:cNvPr id="3" name="Picture 2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E68C556B-55D9-731E-C3A5-2414D5477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2499742"/>
            <a:ext cx="2190001" cy="2160000"/>
          </a:xfrm>
          <a:prstGeom prst="rect">
            <a:avLst/>
          </a:prstGeom>
        </p:spPr>
      </p:pic>
      <p:pic>
        <p:nvPicPr>
          <p:cNvPr id="10" name="Picture 9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B8B97D53-769E-B3A6-3FA5-F755210483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3768" y="2499742"/>
            <a:ext cx="2190000" cy="2160000"/>
          </a:xfrm>
          <a:prstGeom prst="rect">
            <a:avLst/>
          </a:prstGeom>
        </p:spPr>
      </p:pic>
      <p:pic>
        <p:nvPicPr>
          <p:cNvPr id="16" name="Picture 15" descr="A picture containing map&#10;&#10;Description automatically generated">
            <a:extLst>
              <a:ext uri="{FF2B5EF4-FFF2-40B4-BE49-F238E27FC236}">
                <a16:creationId xmlns:a16="http://schemas.microsoft.com/office/drawing/2014/main" id="{B1616EB1-64E1-8A0D-132C-0B2D470F93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9992" y="2427734"/>
            <a:ext cx="2190000" cy="216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6DC7331-99F5-FC5B-FF6C-9814A30D1D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9672" y="2499742"/>
            <a:ext cx="219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19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8B6AD01-BBF1-0B62-D1C8-41B697041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Start to implement the constraint solver</a:t>
            </a:r>
          </a:p>
          <a:p>
            <a:r>
              <a:rPr lang="en-GB" dirty="0"/>
              <a:t>Look into the creation of interfaces</a:t>
            </a:r>
          </a:p>
          <a:p>
            <a:r>
              <a:rPr lang="en-GB" dirty="0"/>
              <a:t>Look into the handling of collision</a:t>
            </a:r>
          </a:p>
          <a:p>
            <a:r>
              <a:rPr lang="en-GB" dirty="0"/>
              <a:t>Find a way to discretise the action space of the robots:</a:t>
            </a:r>
          </a:p>
          <a:p>
            <a:pPr lvl="1"/>
            <a:r>
              <a:rPr lang="en-GB" dirty="0"/>
              <a:t>How to make it able to find placement like the following:</a:t>
            </a:r>
          </a:p>
          <a:p>
            <a:pPr marL="342900" lvl="1" indent="0">
              <a:buNone/>
            </a:pPr>
            <a:endParaRPr lang="en-GB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0CCF3-FF59-F978-E6DB-83B51028D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step: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C032B-2020-FA59-D997-1A56D1AC3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CCC79-D42B-6D3E-01ED-204300721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A9022-8882-3039-ED43-1936EB89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335593-CB3D-E006-EB45-21C8306EB6D7}"/>
              </a:ext>
            </a:extLst>
          </p:cNvPr>
          <p:cNvSpPr/>
          <p:nvPr/>
        </p:nvSpPr>
        <p:spPr>
          <a:xfrm>
            <a:off x="2411760" y="401191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41E7CA-648E-4279-3599-A8D553859B2B}"/>
              </a:ext>
            </a:extLst>
          </p:cNvPr>
          <p:cNvSpPr/>
          <p:nvPr/>
        </p:nvSpPr>
        <p:spPr>
          <a:xfrm>
            <a:off x="3635896" y="3795886"/>
            <a:ext cx="720080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Single Corner Snipped 8">
            <a:extLst>
              <a:ext uri="{FF2B5EF4-FFF2-40B4-BE49-F238E27FC236}">
                <a16:creationId xmlns:a16="http://schemas.microsoft.com/office/drawing/2014/main" id="{55804D3E-EC10-46CB-E368-079DA30A6006}"/>
              </a:ext>
            </a:extLst>
          </p:cNvPr>
          <p:cNvSpPr/>
          <p:nvPr/>
        </p:nvSpPr>
        <p:spPr>
          <a:xfrm rot="5400000">
            <a:off x="2987824" y="3291830"/>
            <a:ext cx="576064" cy="864096"/>
          </a:xfrm>
          <a:prstGeom prst="snip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01030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5F73CC-A17A-38CE-E37C-0457A3720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agent is now able to </a:t>
            </a:r>
          </a:p>
          <a:p>
            <a:pPr lvl="1"/>
            <a:r>
              <a:rPr lang="en-CH" dirty="0"/>
              <a:t>Adapt the starting position to reach the target (even if some error are still made)</a:t>
            </a:r>
          </a:p>
          <a:p>
            <a:pPr marL="342900" lvl="1" indent="0">
              <a:buNone/>
            </a:pPr>
            <a:endParaRPr lang="en-CH" dirty="0"/>
          </a:p>
          <a:p>
            <a:pPr lvl="1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7F5C054-1BFB-8674-6961-115251D9D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0CCE0-FC7C-3BF0-C048-93AE31C63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D646D-692D-4FB3-CE03-FA0E5400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980B7-2C3C-90CF-00EF-E575C921B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110</a:t>
            </a:fld>
            <a:endParaRPr lang="fr-FR"/>
          </a:p>
        </p:txBody>
      </p:sp>
      <p:pic>
        <p:nvPicPr>
          <p:cNvPr id="20" name="Picture 19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78A18A65-F33C-FEEC-60EC-86B82838D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1203598"/>
            <a:ext cx="3816424" cy="376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7664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5F73CC-A17A-38CE-E37C-0457A3720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agent is now able to:</a:t>
            </a:r>
          </a:p>
          <a:p>
            <a:pPr lvl="1"/>
            <a:r>
              <a:rPr lang="en-CH" dirty="0"/>
              <a:t>Occasionally build bridges in different shape whenever possible to increase entropy</a:t>
            </a:r>
          </a:p>
          <a:p>
            <a:pPr lvl="1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7F5C054-1BFB-8674-6961-115251D9D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0CCE0-FC7C-3BF0-C048-93AE31C63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D646D-692D-4FB3-CE03-FA0E5400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980B7-2C3C-90CF-00EF-E575C921B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111</a:t>
            </a:fld>
            <a:endParaRPr lang="fr-FR"/>
          </a:p>
        </p:txBody>
      </p:sp>
      <p:pic>
        <p:nvPicPr>
          <p:cNvPr id="18" name="Picture 17" descr="A picture containing text&#10;&#10;Description automatically generated">
            <a:extLst>
              <a:ext uri="{FF2B5EF4-FFF2-40B4-BE49-F238E27FC236}">
                <a16:creationId xmlns:a16="http://schemas.microsoft.com/office/drawing/2014/main" id="{E6EB0B2F-5E6E-18E2-BCDD-E512365C9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1851670"/>
            <a:ext cx="2920000" cy="288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5A2BACF-82B3-42BA-8563-A70BBC2DF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784" y="1851670"/>
            <a:ext cx="292000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71534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3D4477F-9EAF-E5F4-265E-08572DEBB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Problem with the previous approach:</a:t>
            </a:r>
          </a:p>
          <a:p>
            <a:pPr lvl="1"/>
            <a:r>
              <a:rPr lang="en-CH" dirty="0"/>
              <a:t>The orientation of the block had a massive effect on the action result</a:t>
            </a:r>
          </a:p>
          <a:p>
            <a:pPr lvl="2"/>
            <a:r>
              <a:rPr lang="en-CH" dirty="0"/>
              <a:t>Destabilize learning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0381477-F0ED-E13D-D4E9-C66BE8418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61E81-30BA-ECE0-C977-89E1CD7E5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953C9-0B4F-52D1-21CE-7AB88B2F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19D0C-5D1E-FEE9-BF97-EC0C94019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112</a:t>
            </a:fld>
            <a:endParaRPr lang="fr-FR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30A69ED3-9616-7282-A5FF-EDE609737A0D}"/>
              </a:ext>
            </a:extLst>
          </p:cNvPr>
          <p:cNvSpPr/>
          <p:nvPr/>
        </p:nvSpPr>
        <p:spPr>
          <a:xfrm>
            <a:off x="1691680" y="372387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A5F6B9D6-D7D5-7B33-F85C-DDAB29691199}"/>
              </a:ext>
            </a:extLst>
          </p:cNvPr>
          <p:cNvSpPr/>
          <p:nvPr/>
        </p:nvSpPr>
        <p:spPr>
          <a:xfrm>
            <a:off x="1687015" y="3094467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2C2402-FBC9-23D6-FB7F-CBCBFF72BB56}"/>
              </a:ext>
            </a:extLst>
          </p:cNvPr>
          <p:cNvSpPr txBox="1"/>
          <p:nvPr/>
        </p:nvSpPr>
        <p:spPr>
          <a:xfrm>
            <a:off x="1945026" y="370318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AA96D1-1C41-F60C-6C37-2AD6E72E8B8E}"/>
              </a:ext>
            </a:extLst>
          </p:cNvPr>
          <p:cNvSpPr txBox="1"/>
          <p:nvPr/>
        </p:nvSpPr>
        <p:spPr>
          <a:xfrm>
            <a:off x="1724202" y="4056197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FA907C-F8BA-BEA4-DACA-28447B4B88BF}"/>
              </a:ext>
            </a:extLst>
          </p:cNvPr>
          <p:cNvSpPr txBox="1"/>
          <p:nvPr/>
        </p:nvSpPr>
        <p:spPr>
          <a:xfrm>
            <a:off x="1941916" y="416194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39E68F-7FD2-91FA-4B16-DF85E0899EB6}"/>
              </a:ext>
            </a:extLst>
          </p:cNvPr>
          <p:cNvSpPr txBox="1"/>
          <p:nvPr/>
        </p:nvSpPr>
        <p:spPr>
          <a:xfrm>
            <a:off x="1721091" y="380116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21DB80-7D13-AD50-E60E-DF2BB5B6EF35}"/>
              </a:ext>
            </a:extLst>
          </p:cNvPr>
          <p:cNvSpPr txBox="1"/>
          <p:nvPr/>
        </p:nvSpPr>
        <p:spPr>
          <a:xfrm>
            <a:off x="2159630" y="403909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467302-1B78-647F-2CC3-50ABBF124545}"/>
              </a:ext>
            </a:extLst>
          </p:cNvPr>
          <p:cNvSpPr txBox="1"/>
          <p:nvPr/>
        </p:nvSpPr>
        <p:spPr>
          <a:xfrm>
            <a:off x="2167406" y="3808935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69B8F7-7C2D-BF09-E03D-7B0E38F0CF60}"/>
              </a:ext>
            </a:extLst>
          </p:cNvPr>
          <p:cNvSpPr txBox="1"/>
          <p:nvPr/>
        </p:nvSpPr>
        <p:spPr>
          <a:xfrm>
            <a:off x="1943471" y="3062486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2D9AE0-89E3-FF92-F113-F4AA85745AF4}"/>
              </a:ext>
            </a:extLst>
          </p:cNvPr>
          <p:cNvSpPr txBox="1"/>
          <p:nvPr/>
        </p:nvSpPr>
        <p:spPr>
          <a:xfrm>
            <a:off x="1722647" y="3415495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1CDCC9-7A48-F480-67F2-967E7F80BA8A}"/>
              </a:ext>
            </a:extLst>
          </p:cNvPr>
          <p:cNvSpPr txBox="1"/>
          <p:nvPr/>
        </p:nvSpPr>
        <p:spPr>
          <a:xfrm>
            <a:off x="1940361" y="352124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76972A-49C0-1DDE-35DD-9528925B05CF}"/>
              </a:ext>
            </a:extLst>
          </p:cNvPr>
          <p:cNvSpPr txBox="1"/>
          <p:nvPr/>
        </p:nvSpPr>
        <p:spPr>
          <a:xfrm>
            <a:off x="1719536" y="316045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A30CAB-F8AA-A014-9543-600E7693601A}"/>
              </a:ext>
            </a:extLst>
          </p:cNvPr>
          <p:cNvSpPr txBox="1"/>
          <p:nvPr/>
        </p:nvSpPr>
        <p:spPr>
          <a:xfrm>
            <a:off x="2158075" y="339838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BC91E98-0932-172B-B59F-1E409F4D22DC}"/>
              </a:ext>
            </a:extLst>
          </p:cNvPr>
          <p:cNvSpPr txBox="1"/>
          <p:nvPr/>
        </p:nvSpPr>
        <p:spPr>
          <a:xfrm>
            <a:off x="2165851" y="316823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F6F4CA36-32F0-76FD-F265-8C530278C913}"/>
              </a:ext>
            </a:extLst>
          </p:cNvPr>
          <p:cNvSpPr/>
          <p:nvPr/>
        </p:nvSpPr>
        <p:spPr>
          <a:xfrm>
            <a:off x="2771800" y="372387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4EFB4723-A565-FCBF-E512-0E8965C9099C}"/>
              </a:ext>
            </a:extLst>
          </p:cNvPr>
          <p:cNvSpPr/>
          <p:nvPr/>
        </p:nvSpPr>
        <p:spPr>
          <a:xfrm>
            <a:off x="3331638" y="4027529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FC2834D-34BF-C6CB-47FE-3649148A5190}"/>
              </a:ext>
            </a:extLst>
          </p:cNvPr>
          <p:cNvSpPr txBox="1"/>
          <p:nvPr/>
        </p:nvSpPr>
        <p:spPr>
          <a:xfrm>
            <a:off x="3239750" y="404842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8E1804-CD44-42DF-550B-BBCC3DB8129D}"/>
              </a:ext>
            </a:extLst>
          </p:cNvPr>
          <p:cNvSpPr txBox="1"/>
          <p:nvPr/>
        </p:nvSpPr>
        <p:spPr>
          <a:xfrm>
            <a:off x="3018926" y="368297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AA7ED8-376D-113F-7B74-93C59207F9CF}"/>
              </a:ext>
            </a:extLst>
          </p:cNvPr>
          <p:cNvSpPr txBox="1"/>
          <p:nvPr/>
        </p:nvSpPr>
        <p:spPr>
          <a:xfrm>
            <a:off x="2798101" y="381671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4EB7D18-5F7D-9462-D414-4864B433174F}"/>
              </a:ext>
            </a:extLst>
          </p:cNvPr>
          <p:cNvSpPr txBox="1"/>
          <p:nvPr/>
        </p:nvSpPr>
        <p:spPr>
          <a:xfrm>
            <a:off x="3239750" y="381049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BD1D6A-705B-88A2-0F8E-F8747B46034A}"/>
              </a:ext>
            </a:extLst>
          </p:cNvPr>
          <p:cNvSpPr txBox="1"/>
          <p:nvPr/>
        </p:nvSpPr>
        <p:spPr>
          <a:xfrm>
            <a:off x="2793909" y="407195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9A991AF-AA8C-4E74-12FF-25AE0A8D7DEE}"/>
              </a:ext>
            </a:extLst>
          </p:cNvPr>
          <p:cNvSpPr txBox="1"/>
          <p:nvPr/>
        </p:nvSpPr>
        <p:spPr>
          <a:xfrm>
            <a:off x="3020481" y="418980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DC0C5F-E365-E4FB-6555-8D36EF2B1F33}"/>
              </a:ext>
            </a:extLst>
          </p:cNvPr>
          <p:cNvSpPr txBox="1"/>
          <p:nvPr/>
        </p:nvSpPr>
        <p:spPr>
          <a:xfrm>
            <a:off x="3793368" y="4359442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58B927-CF45-9F8D-DFAA-745AB81B2249}"/>
              </a:ext>
            </a:extLst>
          </p:cNvPr>
          <p:cNvSpPr txBox="1"/>
          <p:nvPr/>
        </p:nvSpPr>
        <p:spPr>
          <a:xfrm>
            <a:off x="3595871" y="399866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2A7510-9DAC-E68B-66A5-ED261EEAA816}"/>
              </a:ext>
            </a:extLst>
          </p:cNvPr>
          <p:cNvSpPr txBox="1"/>
          <p:nvPr/>
        </p:nvSpPr>
        <p:spPr>
          <a:xfrm>
            <a:off x="3361050" y="410907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416ED94-F09E-ACC4-3339-16623951EB88}"/>
              </a:ext>
            </a:extLst>
          </p:cNvPr>
          <p:cNvSpPr txBox="1"/>
          <p:nvPr/>
        </p:nvSpPr>
        <p:spPr>
          <a:xfrm>
            <a:off x="3793367" y="411218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3A13F5-4BE5-CA7F-4B95-C738292C54C5}"/>
              </a:ext>
            </a:extLst>
          </p:cNvPr>
          <p:cNvSpPr txBox="1"/>
          <p:nvPr/>
        </p:nvSpPr>
        <p:spPr>
          <a:xfrm>
            <a:off x="3368825" y="4359442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903951-A241-65C2-7BA6-917D0F811D26}"/>
              </a:ext>
            </a:extLst>
          </p:cNvPr>
          <p:cNvSpPr txBox="1"/>
          <p:nvPr/>
        </p:nvSpPr>
        <p:spPr>
          <a:xfrm>
            <a:off x="3577209" y="4479185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20AD0EC-7CBE-015F-1CE9-8942FFC20A0A}"/>
              </a:ext>
            </a:extLst>
          </p:cNvPr>
          <p:cNvSpPr txBox="1"/>
          <p:nvPr/>
        </p:nvSpPr>
        <p:spPr>
          <a:xfrm>
            <a:off x="1619672" y="2787774"/>
            <a:ext cx="230383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Action “link side 4 to side 1”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09940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3D4477F-9EAF-E5F4-265E-08572DEBB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New approach:</a:t>
            </a:r>
          </a:p>
          <a:p>
            <a:pPr lvl="1"/>
            <a:r>
              <a:rPr lang="en-CH" dirty="0"/>
              <a:t>No rotation</a:t>
            </a:r>
          </a:p>
          <a:p>
            <a:pPr lvl="1"/>
            <a:r>
              <a:rPr lang="en-CH" dirty="0"/>
              <a:t>A different action for each block type</a:t>
            </a:r>
          </a:p>
          <a:p>
            <a:pPr lvl="2"/>
            <a:r>
              <a:rPr lang="en-CH" dirty="0"/>
              <a:t>“Link side 1 to side 4” is using two different depending </a:t>
            </a:r>
            <a:r>
              <a:rPr lang="en-CH" dirty="0" err="1"/>
              <a:t>wether</a:t>
            </a:r>
            <a:r>
              <a:rPr lang="en-CH" dirty="0"/>
              <a:t> the support block is a link or an hexagon</a:t>
            </a:r>
          </a:p>
          <a:p>
            <a:r>
              <a:rPr lang="en-CH" dirty="0"/>
              <a:t>Advantage:</a:t>
            </a:r>
          </a:p>
          <a:p>
            <a:pPr lvl="1"/>
            <a:r>
              <a:rPr lang="en-CH" dirty="0"/>
              <a:t>The result of an action is less dependent on the state</a:t>
            </a:r>
          </a:p>
          <a:p>
            <a:r>
              <a:rPr lang="en-CH" dirty="0"/>
              <a:t>Disadvantage:</a:t>
            </a:r>
          </a:p>
          <a:p>
            <a:pPr lvl="1"/>
            <a:r>
              <a:rPr lang="en-CH" dirty="0"/>
              <a:t>One big matrix multiplication before</a:t>
            </a:r>
          </a:p>
          <a:p>
            <a:pPr marL="342900" lvl="1" indent="0">
              <a:buNone/>
            </a:pPr>
            <a:r>
              <a:rPr lang="en-CH" dirty="0"/>
              <a:t>   the masking operation</a:t>
            </a:r>
          </a:p>
          <a:p>
            <a:pPr lvl="2"/>
            <a:endParaRPr lang="en-CH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0381477-F0ED-E13D-D4E9-C66BE8418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Working algorithm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61E81-30BA-ECE0-C977-89E1CD7E5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953C9-0B4F-52D1-21CE-7AB88B2F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19D0C-5D1E-FEE9-BF97-EC0C94019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113</a:t>
            </a:fld>
            <a:endParaRPr lang="fr-FR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30A69ED3-9616-7282-A5FF-EDE609737A0D}"/>
              </a:ext>
            </a:extLst>
          </p:cNvPr>
          <p:cNvSpPr/>
          <p:nvPr/>
        </p:nvSpPr>
        <p:spPr>
          <a:xfrm>
            <a:off x="5508104" y="4299942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A5F6B9D6-D7D5-7B33-F85C-DDAB29691199}"/>
              </a:ext>
            </a:extLst>
          </p:cNvPr>
          <p:cNvSpPr/>
          <p:nvPr/>
        </p:nvSpPr>
        <p:spPr>
          <a:xfrm>
            <a:off x="6372200" y="4299942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2C2402-FBC9-23D6-FB7F-CBCBFF72BB56}"/>
              </a:ext>
            </a:extLst>
          </p:cNvPr>
          <p:cNvSpPr txBox="1"/>
          <p:nvPr/>
        </p:nvSpPr>
        <p:spPr>
          <a:xfrm>
            <a:off x="5761450" y="4279252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AA96D1-1C41-F60C-6C37-2AD6E72E8B8E}"/>
              </a:ext>
            </a:extLst>
          </p:cNvPr>
          <p:cNvSpPr txBox="1"/>
          <p:nvPr/>
        </p:nvSpPr>
        <p:spPr>
          <a:xfrm>
            <a:off x="5540626" y="463226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FA907C-F8BA-BEA4-DACA-28447B4B88BF}"/>
              </a:ext>
            </a:extLst>
          </p:cNvPr>
          <p:cNvSpPr txBox="1"/>
          <p:nvPr/>
        </p:nvSpPr>
        <p:spPr>
          <a:xfrm>
            <a:off x="5758340" y="4738007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39E68F-7FD2-91FA-4B16-DF85E0899EB6}"/>
              </a:ext>
            </a:extLst>
          </p:cNvPr>
          <p:cNvSpPr txBox="1"/>
          <p:nvPr/>
        </p:nvSpPr>
        <p:spPr>
          <a:xfrm>
            <a:off x="5537515" y="4377224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21DB80-7D13-AD50-E60E-DF2BB5B6EF35}"/>
              </a:ext>
            </a:extLst>
          </p:cNvPr>
          <p:cNvSpPr txBox="1"/>
          <p:nvPr/>
        </p:nvSpPr>
        <p:spPr>
          <a:xfrm>
            <a:off x="5976054" y="4615154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467302-1B78-647F-2CC3-50ABBF124545}"/>
              </a:ext>
            </a:extLst>
          </p:cNvPr>
          <p:cNvSpPr txBox="1"/>
          <p:nvPr/>
        </p:nvSpPr>
        <p:spPr>
          <a:xfrm>
            <a:off x="5983830" y="4384999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69B8F7-7C2D-BF09-E03D-7B0E38F0CF60}"/>
              </a:ext>
            </a:extLst>
          </p:cNvPr>
          <p:cNvSpPr txBox="1"/>
          <p:nvPr/>
        </p:nvSpPr>
        <p:spPr>
          <a:xfrm>
            <a:off x="6628656" y="4267961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1</a:t>
            </a:r>
            <a:endParaRPr lang="en-US" sz="7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2D9AE0-89E3-FF92-F113-F4AA85745AF4}"/>
              </a:ext>
            </a:extLst>
          </p:cNvPr>
          <p:cNvSpPr txBox="1"/>
          <p:nvPr/>
        </p:nvSpPr>
        <p:spPr>
          <a:xfrm>
            <a:off x="6407832" y="4620970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3</a:t>
            </a:r>
            <a:endParaRPr lang="en-US" sz="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1CDCC9-7A48-F480-67F2-967E7F80BA8A}"/>
              </a:ext>
            </a:extLst>
          </p:cNvPr>
          <p:cNvSpPr txBox="1"/>
          <p:nvPr/>
        </p:nvSpPr>
        <p:spPr>
          <a:xfrm>
            <a:off x="6625546" y="4726716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4</a:t>
            </a:r>
            <a:endParaRPr lang="en-US" sz="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76972A-49C0-1DDE-35DD-9528925B05CF}"/>
              </a:ext>
            </a:extLst>
          </p:cNvPr>
          <p:cNvSpPr txBox="1"/>
          <p:nvPr/>
        </p:nvSpPr>
        <p:spPr>
          <a:xfrm>
            <a:off x="6404721" y="436593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2</a:t>
            </a:r>
            <a:endParaRPr lang="en-US" sz="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A30CAB-F8AA-A014-9543-600E7693601A}"/>
              </a:ext>
            </a:extLst>
          </p:cNvPr>
          <p:cNvSpPr txBox="1"/>
          <p:nvPr/>
        </p:nvSpPr>
        <p:spPr>
          <a:xfrm>
            <a:off x="6843260" y="4603863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5</a:t>
            </a:r>
            <a:endParaRPr lang="en-US" sz="7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BC91E98-0932-172B-B59F-1E409F4D22DC}"/>
              </a:ext>
            </a:extLst>
          </p:cNvPr>
          <p:cNvSpPr txBox="1"/>
          <p:nvPr/>
        </p:nvSpPr>
        <p:spPr>
          <a:xfrm>
            <a:off x="6851036" y="4373708"/>
            <a:ext cx="2343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 dirty="0"/>
              <a:t>6</a:t>
            </a:r>
            <a:endParaRPr lang="en-US" sz="7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20AD0EC-7CBE-015F-1CE9-8942FFC20A0A}"/>
              </a:ext>
            </a:extLst>
          </p:cNvPr>
          <p:cNvSpPr txBox="1"/>
          <p:nvPr/>
        </p:nvSpPr>
        <p:spPr>
          <a:xfrm>
            <a:off x="7141529" y="3507854"/>
            <a:ext cx="2002471" cy="15465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Actions available: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/>
              <a:t>L</a:t>
            </a:r>
            <a:r>
              <a:rPr lang="en-CH" dirty="0"/>
              <a:t>ink side 1 to side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/>
              <a:t>L</a:t>
            </a:r>
            <a:r>
              <a:rPr lang="en-CH" dirty="0"/>
              <a:t>ink side 2 to side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3 to side 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4 to side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5 to side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Link side 6 to side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56874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8CF9E6-99B8-C9DB-B161-79DDDDAC5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image representation was reused:</a:t>
            </a:r>
          </a:p>
          <a:p>
            <a:pPr lvl="1"/>
            <a:r>
              <a:rPr lang="en-CH" dirty="0"/>
              <a:t>Less potential failure point</a:t>
            </a:r>
          </a:p>
          <a:p>
            <a:pPr lvl="1"/>
            <a:r>
              <a:rPr lang="en-CH" dirty="0"/>
              <a:t>Faster training due to hardware optimization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More specification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588599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8CF9E6-99B8-C9DB-B161-79DDDDAC5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Before: </a:t>
            </a:r>
          </a:p>
          <a:p>
            <a:pPr lvl="1"/>
            <a:r>
              <a:rPr lang="en-CH" dirty="0"/>
              <a:t>The robot gets</a:t>
            </a:r>
          </a:p>
          <a:p>
            <a:pPr lvl="2"/>
            <a:r>
              <a:rPr lang="en-CH" dirty="0"/>
              <a:t>A reward of 0.4 whenever it places a block toward its target</a:t>
            </a:r>
          </a:p>
          <a:p>
            <a:pPr lvl="2"/>
            <a:r>
              <a:rPr lang="fr-CH" dirty="0"/>
              <a:t>A</a:t>
            </a:r>
            <a:r>
              <a:rPr lang="en-CH" dirty="0"/>
              <a:t> reward of 0 if the block is placed toward the opposite direction</a:t>
            </a:r>
          </a:p>
          <a:p>
            <a:pPr lvl="2"/>
            <a:r>
              <a:rPr lang="en-CH" dirty="0"/>
              <a:t>A reward of 0.2 if the block is placed tangentially</a:t>
            </a:r>
          </a:p>
          <a:p>
            <a:pPr lvl="2"/>
            <a:r>
              <a:rPr lang="en-CH" dirty="0"/>
              <a:t>A penalty of -0.1 for leaving the block</a:t>
            </a:r>
          </a:p>
          <a:p>
            <a:pPr lvl="2"/>
            <a:r>
              <a:rPr lang="en-CH" dirty="0"/>
              <a:t>A penalty of -1 for collapsing the structure</a:t>
            </a:r>
          </a:p>
          <a:p>
            <a:pPr lvl="2"/>
            <a:r>
              <a:rPr lang="en-CH" dirty="0"/>
              <a:t>A reward of 1 for linking the two targets and leaving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 err="1"/>
              <a:t>Modifiaction</a:t>
            </a:r>
            <a:r>
              <a:rPr lang="en-CH" dirty="0"/>
              <a:t> to the reward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300108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8CF9E6-99B8-C9DB-B161-79DDDDAC5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Now: </a:t>
            </a:r>
          </a:p>
          <a:p>
            <a:pPr lvl="1"/>
            <a:r>
              <a:rPr lang="en-CH" dirty="0"/>
              <a:t>The robot gets</a:t>
            </a:r>
          </a:p>
          <a:p>
            <a:pPr lvl="2"/>
            <a:r>
              <a:rPr lang="en-CH" dirty="0"/>
              <a:t>A reward of 0.4 whenever it places a block toward its target</a:t>
            </a:r>
          </a:p>
          <a:p>
            <a:pPr lvl="2"/>
            <a:r>
              <a:rPr lang="fr-CH" dirty="0"/>
              <a:t>A</a:t>
            </a:r>
            <a:r>
              <a:rPr lang="en-CH" dirty="0"/>
              <a:t> reward of </a:t>
            </a:r>
            <a:r>
              <a:rPr lang="en-CH" dirty="0">
                <a:solidFill>
                  <a:srgbClr val="FF0000"/>
                </a:solidFill>
              </a:rPr>
              <a:t>-0.4 </a:t>
            </a:r>
            <a:r>
              <a:rPr lang="en-CH" dirty="0"/>
              <a:t>if the block is placed toward the opposite direction</a:t>
            </a:r>
          </a:p>
          <a:p>
            <a:pPr lvl="2"/>
            <a:r>
              <a:rPr lang="en-CH" dirty="0"/>
              <a:t>A reward of </a:t>
            </a:r>
            <a:r>
              <a:rPr lang="en-CH" dirty="0">
                <a:solidFill>
                  <a:srgbClr val="FF0000"/>
                </a:solidFill>
              </a:rPr>
              <a:t>0</a:t>
            </a:r>
            <a:r>
              <a:rPr lang="en-CH" dirty="0"/>
              <a:t> if the block is placed tangentially</a:t>
            </a:r>
          </a:p>
          <a:p>
            <a:pPr lvl="2"/>
            <a:r>
              <a:rPr lang="en-CH" dirty="0"/>
              <a:t>A penalty of -0.1 for leaving the block</a:t>
            </a:r>
          </a:p>
          <a:p>
            <a:pPr lvl="2"/>
            <a:r>
              <a:rPr lang="en-CH" dirty="0"/>
              <a:t>A penalty of -1 for collapsing the structure</a:t>
            </a:r>
          </a:p>
          <a:p>
            <a:pPr lvl="2"/>
            <a:r>
              <a:rPr lang="en-CH" dirty="0"/>
              <a:t>A reward of 1 for linking the two targets and leaving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 err="1"/>
              <a:t>Modifiaction</a:t>
            </a:r>
            <a:r>
              <a:rPr lang="en-CH" dirty="0"/>
              <a:t> to the reward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678684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51E0B12-9132-2154-4C97-9E182461AF4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H" dirty="0"/>
              <a:t>Generous:</a:t>
            </a:r>
          </a:p>
          <a:p>
            <a:pPr lvl="1"/>
            <a:r>
              <a:rPr lang="en-CH" dirty="0">
                <a:hlinkClick r:id="rId2" action="ppaction://hlinkfile"/>
              </a:rPr>
              <a:t>Animation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0B9776-1749-DA92-31EA-1475BEE13CF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H" dirty="0"/>
              <a:t>Punitive:</a:t>
            </a:r>
          </a:p>
          <a:p>
            <a:pPr lvl="1"/>
            <a:r>
              <a:rPr lang="en-CH" dirty="0">
                <a:hlinkClick r:id="rId3" action="ppaction://hlinkfile"/>
              </a:rPr>
              <a:t>Animation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15E8E-6F93-3A0D-5286-5012C45D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 err="1"/>
              <a:t>Modifiaction</a:t>
            </a:r>
            <a:r>
              <a:rPr lang="en-CH" dirty="0"/>
              <a:t> to the reward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E865F-62D5-9F58-79BE-093ACCE8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F6226-70A8-BC02-BC01-08DC8461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E3CDC-315A-298D-2DB4-B2B24653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117</a:t>
            </a:fld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D2703E-096E-3ED2-FEE8-CA01BF9C6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720" y="2499742"/>
            <a:ext cx="4572000" cy="210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10330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F6C5F60-CC34-2CF2-E0C5-86FF27DED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4378" y="1563688"/>
            <a:ext cx="7427357" cy="3386137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82AFA7B-71FF-FBB1-D911-402779144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Test with the entropy target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C9DD09-9A99-1C21-2382-66852F480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6B5ED-8C63-90C8-4623-272901BDD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14BB4-6EAC-AAF9-E4AB-3EB824B19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118</a:t>
            </a:fld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BF65C3-84F1-B5AB-0E1F-BB5FCFBF3E75}"/>
              </a:ext>
            </a:extLst>
          </p:cNvPr>
          <p:cNvSpPr txBox="1"/>
          <p:nvPr/>
        </p:nvSpPr>
        <p:spPr>
          <a:xfrm>
            <a:off x="3203848" y="4083918"/>
            <a:ext cx="134844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E</a:t>
            </a:r>
            <a:r>
              <a:rPr lang="en-CH" dirty="0" err="1"/>
              <a:t>ntropy</a:t>
            </a:r>
            <a:r>
              <a:rPr lang="en-CH" dirty="0"/>
              <a:t> to high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648D2D5-482A-58A8-8047-C1116BCF0641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878071" y="3075806"/>
            <a:ext cx="0" cy="1008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4D4473C-4C5B-14E0-A35D-62E9EFACF4DF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878071" y="2715766"/>
            <a:ext cx="477905" cy="1368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9D2562B-900E-5A23-E371-F73E1E08CA92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878071" y="2427734"/>
            <a:ext cx="837945" cy="1656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7C12609-CF7E-3A85-36DA-DB17353D9FDB}"/>
              </a:ext>
            </a:extLst>
          </p:cNvPr>
          <p:cNvSpPr txBox="1"/>
          <p:nvPr/>
        </p:nvSpPr>
        <p:spPr>
          <a:xfrm>
            <a:off x="6228184" y="4083918"/>
            <a:ext cx="13773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E</a:t>
            </a:r>
            <a:r>
              <a:rPr lang="en-CH" dirty="0" err="1"/>
              <a:t>ntropy</a:t>
            </a:r>
            <a:r>
              <a:rPr lang="en-CH" dirty="0"/>
              <a:t> to low?</a:t>
            </a:r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5208A20-52AF-9D15-6961-9797F7E2DCC7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916834" y="2211355"/>
            <a:ext cx="547656" cy="1872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77C0E1-8380-E9D2-5124-A41BA034E6A5}"/>
              </a:ext>
            </a:extLst>
          </p:cNvPr>
          <p:cNvCxnSpPr>
            <a:cxnSpLocks/>
          </p:cNvCxnSpPr>
          <p:nvPr/>
        </p:nvCxnSpPr>
        <p:spPr>
          <a:xfrm flipH="1" flipV="1">
            <a:off x="6704045" y="2230016"/>
            <a:ext cx="172211" cy="18539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B8A454B-D568-82A7-DAA3-4B4CC22E55C8}"/>
              </a:ext>
            </a:extLst>
          </p:cNvPr>
          <p:cNvCxnSpPr/>
          <p:nvPr/>
        </p:nvCxnSpPr>
        <p:spPr>
          <a:xfrm>
            <a:off x="1249693" y="2114347"/>
            <a:ext cx="71287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3381727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43F09E-31EF-C764-6F05-7DA674AF7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Some unstable equilibrium could be used: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44DEB2-4A23-849E-66CC-EAD5BB4F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Safety kernel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5F4ED-FBC1-A8E2-E80D-9C02D6ECA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6E414-F4A2-6BC5-20C4-87C75A3AF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58024-8FFD-FFB3-1A3F-9F634605A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119</a:t>
            </a:fld>
            <a:endParaRPr lang="fr-FR"/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572E98CD-8C99-2801-47F7-0C95BF8F9196}"/>
              </a:ext>
            </a:extLst>
          </p:cNvPr>
          <p:cNvSpPr/>
          <p:nvPr/>
        </p:nvSpPr>
        <p:spPr>
          <a:xfrm>
            <a:off x="2267744" y="408391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4EF922E3-7AE0-608D-1BF8-AC32F7A1EB44}"/>
              </a:ext>
            </a:extLst>
          </p:cNvPr>
          <p:cNvSpPr/>
          <p:nvPr/>
        </p:nvSpPr>
        <p:spPr>
          <a:xfrm>
            <a:off x="1763688" y="3651870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6DAEB17-3E2A-5B57-3D37-63590F1FA448}"/>
              </a:ext>
            </a:extLst>
          </p:cNvPr>
          <p:cNvCxnSpPr>
            <a:cxnSpLocks/>
            <a:endCxn id="8" idx="5"/>
          </p:cNvCxnSpPr>
          <p:nvPr/>
        </p:nvCxnSpPr>
        <p:spPr>
          <a:xfrm>
            <a:off x="2327988" y="2888585"/>
            <a:ext cx="0" cy="763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Hexagon 17">
            <a:extLst>
              <a:ext uri="{FF2B5EF4-FFF2-40B4-BE49-F238E27FC236}">
                <a16:creationId xmlns:a16="http://schemas.microsoft.com/office/drawing/2014/main" id="{4923466F-2D1C-38FD-CDA3-CACC3D5F6994}"/>
              </a:ext>
            </a:extLst>
          </p:cNvPr>
          <p:cNvSpPr/>
          <p:nvPr/>
        </p:nvSpPr>
        <p:spPr>
          <a:xfrm>
            <a:off x="3923928" y="4083918"/>
            <a:ext cx="720000" cy="622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5E3BDE55-B5D1-FA73-A8CF-F27047490383}"/>
              </a:ext>
            </a:extLst>
          </p:cNvPr>
          <p:cNvSpPr/>
          <p:nvPr/>
        </p:nvSpPr>
        <p:spPr>
          <a:xfrm>
            <a:off x="3359426" y="3767083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AD9E262-D1DF-A5B1-39A9-0F874C945424}"/>
              </a:ext>
            </a:extLst>
          </p:cNvPr>
          <p:cNvCxnSpPr>
            <a:cxnSpLocks/>
          </p:cNvCxnSpPr>
          <p:nvPr/>
        </p:nvCxnSpPr>
        <p:spPr>
          <a:xfrm>
            <a:off x="3851920" y="3003798"/>
            <a:ext cx="0" cy="763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C8B31FD-0781-B7E5-3281-2DE4A6EE9425}"/>
              </a:ext>
            </a:extLst>
          </p:cNvPr>
          <p:cNvSpPr txBox="1"/>
          <p:nvPr/>
        </p:nvSpPr>
        <p:spPr>
          <a:xfrm>
            <a:off x="1619672" y="2643758"/>
            <a:ext cx="104067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Equilibrium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EF24415-4395-901A-2132-68E748AA6506}"/>
              </a:ext>
            </a:extLst>
          </p:cNvPr>
          <p:cNvSpPr txBox="1"/>
          <p:nvPr/>
        </p:nvSpPr>
        <p:spPr>
          <a:xfrm>
            <a:off x="3131840" y="2643758"/>
            <a:ext cx="129073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No equilibrium</a:t>
            </a:r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887BAF-C7D4-61D5-C321-EBA1EB965DDF}"/>
              </a:ext>
            </a:extLst>
          </p:cNvPr>
          <p:cNvCxnSpPr>
            <a:cxnSpLocks/>
          </p:cNvCxnSpPr>
          <p:nvPr/>
        </p:nvCxnSpPr>
        <p:spPr>
          <a:xfrm>
            <a:off x="2339752" y="3651870"/>
            <a:ext cx="936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9DF2085-61A2-EE26-3A4D-4CA74D538002}"/>
              </a:ext>
            </a:extLst>
          </p:cNvPr>
          <p:cNvCxnSpPr>
            <a:cxnSpLocks/>
          </p:cNvCxnSpPr>
          <p:nvPr/>
        </p:nvCxnSpPr>
        <p:spPr>
          <a:xfrm flipH="1" flipV="1">
            <a:off x="1907704" y="4017790"/>
            <a:ext cx="435428" cy="210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616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15E29-F791-BDC8-7092-BBC0CF771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04/10/22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FA7B0-96CD-86E4-E9F6-DF1D416795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Interface definition</a:t>
            </a:r>
          </a:p>
          <a:p>
            <a:r>
              <a:rPr lang="en-US" dirty="0"/>
              <a:t>Update in simulation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4FA5FD-E1F5-C3D7-7D5E-B496AD98E8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947B0-9A56-24EE-4455-49AC9EB0497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1F0E96-B5B8-9BA1-AB5E-D726CA00FA5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962CD-E26B-E35A-908F-EA756A3887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834615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43F09E-31EF-C764-6F05-7DA674AF7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Solution: A safety kernel</a:t>
            </a:r>
          </a:p>
          <a:p>
            <a:pPr lvl="1"/>
            <a:r>
              <a:rPr lang="en-CH" dirty="0"/>
              <a:t>The force cannot be applied too close to the corners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44DEB2-4A23-849E-66CC-EAD5BB4F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Safety kernel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5F4ED-FBC1-A8E2-E80D-9C02D6ECA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6E414-F4A2-6BC5-20C4-87C75A3AF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58024-8FFD-FFB3-1A3F-9F634605A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120</a:t>
            </a:fld>
            <a:endParaRPr lang="fr-FR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4EF922E3-7AE0-608D-1BF8-AC32F7A1EB44}"/>
              </a:ext>
            </a:extLst>
          </p:cNvPr>
          <p:cNvSpPr/>
          <p:nvPr/>
        </p:nvSpPr>
        <p:spPr>
          <a:xfrm>
            <a:off x="3419872" y="3723878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6DAEB17-3E2A-5B57-3D37-63590F1FA448}"/>
              </a:ext>
            </a:extLst>
          </p:cNvPr>
          <p:cNvCxnSpPr>
            <a:cxnSpLocks/>
          </p:cNvCxnSpPr>
          <p:nvPr/>
        </p:nvCxnSpPr>
        <p:spPr>
          <a:xfrm flipH="1" flipV="1">
            <a:off x="3921291" y="3717793"/>
            <a:ext cx="74645" cy="654157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3DB8F92-8A3D-B74E-0008-0771A43E07ED}"/>
              </a:ext>
            </a:extLst>
          </p:cNvPr>
          <p:cNvCxnSpPr>
            <a:cxnSpLocks/>
          </p:cNvCxnSpPr>
          <p:nvPr/>
        </p:nvCxnSpPr>
        <p:spPr>
          <a:xfrm>
            <a:off x="3635896" y="3435846"/>
            <a:ext cx="0" cy="281947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Hexagon 10">
            <a:extLst>
              <a:ext uri="{FF2B5EF4-FFF2-40B4-BE49-F238E27FC236}">
                <a16:creationId xmlns:a16="http://schemas.microsoft.com/office/drawing/2014/main" id="{849C90A9-AD87-5E10-8358-5343208FB83B}"/>
              </a:ext>
            </a:extLst>
          </p:cNvPr>
          <p:cNvSpPr/>
          <p:nvPr/>
        </p:nvSpPr>
        <p:spPr>
          <a:xfrm>
            <a:off x="2123728" y="3723878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58FC8E-D47C-A1FB-3892-7E708A2158F8}"/>
              </a:ext>
            </a:extLst>
          </p:cNvPr>
          <p:cNvCxnSpPr>
            <a:cxnSpLocks/>
          </p:cNvCxnSpPr>
          <p:nvPr/>
        </p:nvCxnSpPr>
        <p:spPr>
          <a:xfrm>
            <a:off x="3131840" y="3723878"/>
            <a:ext cx="504056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Hexagon 23">
            <a:extLst>
              <a:ext uri="{FF2B5EF4-FFF2-40B4-BE49-F238E27FC236}">
                <a16:creationId xmlns:a16="http://schemas.microsoft.com/office/drawing/2014/main" id="{0A66E64B-5AEC-3643-B66D-FCDD42CE8BCF}"/>
              </a:ext>
            </a:extLst>
          </p:cNvPr>
          <p:cNvSpPr/>
          <p:nvPr/>
        </p:nvSpPr>
        <p:spPr>
          <a:xfrm>
            <a:off x="4572000" y="3723878"/>
            <a:ext cx="720000" cy="62280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CD96C6B-584B-9E41-874D-F3A8BA0E2DA1}"/>
              </a:ext>
            </a:extLst>
          </p:cNvPr>
          <p:cNvCxnSpPr>
            <a:cxnSpLocks/>
          </p:cNvCxnSpPr>
          <p:nvPr/>
        </p:nvCxnSpPr>
        <p:spPr>
          <a:xfrm>
            <a:off x="5004048" y="3219822"/>
            <a:ext cx="0" cy="49797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3EF94C2-B259-F2E9-B76A-001E7632E48C}"/>
              </a:ext>
            </a:extLst>
          </p:cNvPr>
          <p:cNvCxnSpPr>
            <a:cxnSpLocks/>
          </p:cNvCxnSpPr>
          <p:nvPr/>
        </p:nvCxnSpPr>
        <p:spPr>
          <a:xfrm>
            <a:off x="4860032" y="3219822"/>
            <a:ext cx="0" cy="49797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63E4F21-2B3D-2BF9-751A-4E21D26EE80C}"/>
              </a:ext>
            </a:extLst>
          </p:cNvPr>
          <p:cNvSpPr txBox="1"/>
          <p:nvPr/>
        </p:nvSpPr>
        <p:spPr>
          <a:xfrm>
            <a:off x="2051720" y="2931790"/>
            <a:ext cx="92525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N</a:t>
            </a:r>
            <a:r>
              <a:rPr lang="en-CH" dirty="0"/>
              <a:t>o kernel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4973628-449C-A734-DFE5-7EAC069D3833}"/>
              </a:ext>
            </a:extLst>
          </p:cNvPr>
          <p:cNvSpPr txBox="1"/>
          <p:nvPr/>
        </p:nvSpPr>
        <p:spPr>
          <a:xfrm>
            <a:off x="3203848" y="2931790"/>
            <a:ext cx="113685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Small kernel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1DA0FA0-AE2D-52D4-71EF-918A719BCA51}"/>
              </a:ext>
            </a:extLst>
          </p:cNvPr>
          <p:cNvSpPr txBox="1"/>
          <p:nvPr/>
        </p:nvSpPr>
        <p:spPr>
          <a:xfrm>
            <a:off x="4355976" y="2931790"/>
            <a:ext cx="95410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Big kernel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4185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C9A585B8-AA77-B824-1021-5CCC97B57B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756" y="1563688"/>
            <a:ext cx="4914601" cy="33861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E814C22-49B7-6458-F5F0-C7EDD62D5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59837-6CD2-BB9A-3C3C-8C6AB3F95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F95C6-DC4C-4263-84B3-9F4E98C6B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028CA-18BC-F124-5805-ACCD40490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511553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E3C0494-336A-0DE0-0971-2B95FCBE2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24/01/22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4F62621-4228-790E-9682-44F4FB6D5E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Discussion on the requested figures</a:t>
            </a:r>
          </a:p>
          <a:p>
            <a:r>
              <a:rPr lang="en-CH" dirty="0"/>
              <a:t>Unclear feedbacks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16B42C0-5500-87E1-49CF-AFEEB5CA75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842C5-B3E9-3CB0-5B70-E626377E9B4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323E9-3C52-A42E-EC40-7F623D46E1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7115989" y="1854751"/>
            <a:ext cx="3543260" cy="512762"/>
          </a:xfrm>
        </p:spPr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AAA9A-E3DC-F990-A1D4-D63C0D77BF1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033800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282E288-48A3-064A-CC27-B0F39AE40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Using hexagons in the section about the equilibrium</a:t>
            </a:r>
          </a:p>
          <a:p>
            <a:r>
              <a:rPr lang="en-CH" dirty="0"/>
              <a:t>One figure about the soft constraints</a:t>
            </a:r>
          </a:p>
          <a:p>
            <a:r>
              <a:rPr lang="en-CH" dirty="0"/>
              <a:t>One figure with uncoloured arrows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7233CB0-D7B6-12D7-545F-74A308BCE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Setup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2B49EB-A9B3-5BFF-389F-56B426F26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662734-2558-0C79-281A-CA13D66CF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E365A9-AD9D-32DF-0424-E27939B66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36872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282E288-48A3-064A-CC27-B0F39AE40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One figure about d*</a:t>
            </a:r>
          </a:p>
          <a:p>
            <a:r>
              <a:rPr lang="en-CH" dirty="0"/>
              <a:t>Show the actions</a:t>
            </a:r>
          </a:p>
          <a:p>
            <a:r>
              <a:rPr lang="en-CH" dirty="0"/>
              <a:t>Some depiction of the rotation? </a:t>
            </a:r>
          </a:p>
          <a:p>
            <a:r>
              <a:rPr lang="en-CH" dirty="0"/>
              <a:t>Local minima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7233CB0-D7B6-12D7-545F-74A308BCE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Agent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2B49EB-A9B3-5BFF-389F-56B426F26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662734-2558-0C79-281A-CA13D66CF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E365A9-AD9D-32DF-0424-E27939B66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9396471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4337290-5E95-6E60-DD2E-AE060C6B1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Block </a:t>
            </a:r>
            <a:r>
              <a:rPr lang="en-US" dirty="0"/>
              <a:t>sides</a:t>
            </a:r>
          </a:p>
          <a:p>
            <a:pPr lvl="1"/>
            <a:r>
              <a:rPr lang="en-CH" dirty="0"/>
              <a:t>I would need to introduce new blocks for this figure, is it worth it?</a:t>
            </a:r>
          </a:p>
          <a:p>
            <a:r>
              <a:rPr lang="en-CH" dirty="0"/>
              <a:t>Base action set 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2CB743-FA8F-F6AA-C6D4-8FEDA58E9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Learning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A64A3-A3A2-B096-DE6C-330128191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1FBE5-90B2-BE61-1A60-4C9E42361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A3CA9-A5FE-B24F-DD3F-B53638409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917002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93FAB76-9632-EA9F-DF49-94AE2F34E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H" dirty="0"/>
              <a:t>About the graph:</a:t>
            </a:r>
          </a:p>
          <a:p>
            <a:pPr lvl="1"/>
            <a:r>
              <a:rPr lang="en-CH" dirty="0"/>
              <a:t>Not sure about what I should do</a:t>
            </a:r>
          </a:p>
          <a:p>
            <a:pPr lvl="1"/>
            <a:r>
              <a:rPr lang="fr-CH" dirty="0"/>
              <a:t>A</a:t>
            </a:r>
            <a:r>
              <a:rPr lang="en-CH" dirty="0" err="1"/>
              <a:t>dvantage</a:t>
            </a:r>
            <a:r>
              <a:rPr lang="en-CH" dirty="0"/>
              <a:t>/disadvantage: Hard to tell them apart easily, the whole experiment 2 is used to compare the two approaches.</a:t>
            </a:r>
          </a:p>
          <a:p>
            <a:r>
              <a:rPr lang="en-CH" dirty="0"/>
              <a:t>About the learning algorithm organisation</a:t>
            </a:r>
            <a:endParaRPr lang="en-US" dirty="0"/>
          </a:p>
          <a:p>
            <a:r>
              <a:rPr lang="en-US" dirty="0"/>
              <a:t>About the gap 4 and the graph encoding</a:t>
            </a:r>
            <a:endParaRPr lang="en-CH" dirty="0"/>
          </a:p>
          <a:p>
            <a:r>
              <a:rPr lang="en-CH" dirty="0"/>
              <a:t>About the three experiments</a:t>
            </a:r>
          </a:p>
          <a:p>
            <a:pPr lvl="1"/>
            <a:r>
              <a:rPr lang="en-CH" dirty="0"/>
              <a:t>Main ideas</a:t>
            </a:r>
          </a:p>
          <a:p>
            <a:pPr lvl="2"/>
            <a:r>
              <a:rPr lang="en-CH" dirty="0"/>
              <a:t>Which encoder</a:t>
            </a:r>
          </a:p>
          <a:p>
            <a:pPr lvl="2"/>
            <a:r>
              <a:rPr lang="en-CH" dirty="0"/>
              <a:t>Decentralized / centralized + macro actions</a:t>
            </a:r>
          </a:p>
          <a:p>
            <a:pPr lvl="2"/>
            <a:r>
              <a:rPr lang="en-CH" dirty="0"/>
              <a:t>Learning dynamics using SAC</a:t>
            </a:r>
          </a:p>
          <a:p>
            <a:r>
              <a:rPr lang="en-CH" dirty="0"/>
              <a:t>The paper you just sent me</a:t>
            </a:r>
          </a:p>
          <a:p>
            <a:pPr lvl="1"/>
            <a:r>
              <a:rPr lang="en-CH" dirty="0"/>
              <a:t>First approach</a:t>
            </a:r>
            <a:r>
              <a:rPr lang="en-US" dirty="0"/>
              <a:t>: Fully decentralized</a:t>
            </a:r>
          </a:p>
          <a:p>
            <a:pPr lvl="1"/>
            <a:r>
              <a:rPr lang="en-US" dirty="0"/>
              <a:t>Second approach: Fully centralized</a:t>
            </a:r>
            <a:endParaRPr lang="en-CH" dirty="0"/>
          </a:p>
          <a:p>
            <a:endParaRPr lang="en-CH" dirty="0"/>
          </a:p>
          <a:p>
            <a:pPr marL="685800" lvl="2" indent="0">
              <a:buNone/>
            </a:pPr>
            <a:endParaRPr lang="en-CH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CCAC91-6DBF-23B3-3444-44A1EAD24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Unclear feedbacks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B135F-EB32-55FE-71F3-A2F3F28E7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9EA88-7498-6FF8-EB67-052F32A05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E5414-D4B7-A01B-37C6-9B215F510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357721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D2084AB-E577-2AB3-499E-D0A74DAFD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Compare the A2C algorithm with the SAC?</a:t>
            </a:r>
          </a:p>
          <a:p>
            <a:pPr lvl="1"/>
            <a:r>
              <a:rPr lang="en-CH" dirty="0"/>
              <a:t>Pros:</a:t>
            </a:r>
          </a:p>
          <a:p>
            <a:pPr lvl="2"/>
            <a:r>
              <a:rPr lang="en-CH" dirty="0"/>
              <a:t>Justifies the choice of SAC</a:t>
            </a:r>
          </a:p>
          <a:p>
            <a:pPr lvl="2"/>
            <a:r>
              <a:rPr lang="en-CH" dirty="0"/>
              <a:t>Might show that A2C does not build the same shape of structures</a:t>
            </a:r>
          </a:p>
          <a:p>
            <a:pPr lvl="1"/>
            <a:r>
              <a:rPr lang="en-CH" dirty="0"/>
              <a:t>Cons:</a:t>
            </a:r>
          </a:p>
          <a:p>
            <a:pPr lvl="2"/>
            <a:r>
              <a:rPr lang="en-CH" dirty="0"/>
              <a:t>Using a </a:t>
            </a:r>
            <a:r>
              <a:rPr lang="en-CH" dirty="0" err="1"/>
              <a:t>softmax</a:t>
            </a:r>
            <a:r>
              <a:rPr lang="en-CH" dirty="0"/>
              <a:t> policy leads to unreliable results, and an epsilon greedy performs better</a:t>
            </a:r>
          </a:p>
          <a:p>
            <a:pPr lvl="3"/>
            <a:r>
              <a:rPr lang="en-CH" dirty="0"/>
              <a:t>One hyper parameter to tune</a:t>
            </a:r>
          </a:p>
          <a:p>
            <a:pPr lvl="3"/>
            <a:r>
              <a:rPr lang="en-CH" dirty="0"/>
              <a:t>Idea: After training, the SAC algorithm builds structures of 17 blocks with a success rate around 60%, so the A2C could use epsilon = 0.03, so that it can reach the same success rate on the biggest structures</a:t>
            </a:r>
          </a:p>
          <a:p>
            <a:pPr lvl="3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8603DD-9B08-E105-AB65-14021B0A6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New experiment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735CD-2906-C79A-A244-150A735C1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69DB4-7790-344C-28EB-48A6EECA9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8D099-9F90-404D-D35C-BB9AD7B95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7594164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8603DD-9B08-E105-AB65-14021B0A6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31/01/23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D2084AB-E577-2AB3-499E-D0A74DAFD6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Plan for the presentation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1DAB198-36C6-8C67-3830-40D945C96C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735CD-2906-C79A-A244-150A735C146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69DB4-7790-344C-28EB-48A6EECA9F2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8D099-9F90-404D-D35C-BB9AD7B95E4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419333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5B3C67-D3C2-E2DD-E0C4-C6D1DAE1C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CH" dirty="0"/>
              <a:t>Introduction (2min)</a:t>
            </a:r>
          </a:p>
          <a:p>
            <a:pPr lvl="1"/>
            <a:r>
              <a:rPr lang="en-CH" dirty="0"/>
              <a:t>What is a self-supporting structure</a:t>
            </a:r>
          </a:p>
          <a:p>
            <a:pPr lvl="1"/>
            <a:r>
              <a:rPr lang="en-CH" dirty="0"/>
              <a:t>Why is it useful</a:t>
            </a:r>
          </a:p>
          <a:p>
            <a:r>
              <a:rPr lang="en-CH" dirty="0"/>
              <a:t>Setup (3min):</a:t>
            </a:r>
          </a:p>
          <a:p>
            <a:pPr lvl="1"/>
            <a:r>
              <a:rPr lang="en-CH" dirty="0"/>
              <a:t>Blocks, grounds, robots...</a:t>
            </a:r>
          </a:p>
          <a:p>
            <a:pPr lvl="1"/>
            <a:r>
              <a:rPr lang="en-CH" dirty="0"/>
              <a:t>Actions</a:t>
            </a:r>
          </a:p>
          <a:p>
            <a:pPr lvl="1"/>
            <a:r>
              <a:rPr lang="en-CH" dirty="0"/>
              <a:t>Visualisation</a:t>
            </a:r>
          </a:p>
          <a:p>
            <a:pPr lvl="2"/>
            <a:r>
              <a:rPr lang="en-CH" dirty="0"/>
              <a:t>Grid only</a:t>
            </a:r>
          </a:p>
          <a:p>
            <a:pPr lvl="1"/>
            <a:r>
              <a:rPr lang="en-CH" dirty="0"/>
              <a:t>Explanation of the 4-gap wall</a:t>
            </a:r>
          </a:p>
          <a:p>
            <a:r>
              <a:rPr lang="en-CH" dirty="0"/>
              <a:t>Algorithm (4min)</a:t>
            </a:r>
          </a:p>
          <a:p>
            <a:pPr lvl="1"/>
            <a:r>
              <a:rPr lang="en-CH" dirty="0"/>
              <a:t>Off-policy</a:t>
            </a:r>
          </a:p>
          <a:p>
            <a:pPr lvl="1"/>
            <a:r>
              <a:rPr lang="en-CH" dirty="0"/>
              <a:t>Centralized vs distributed:</a:t>
            </a:r>
          </a:p>
          <a:p>
            <a:pPr lvl="2"/>
            <a:r>
              <a:rPr lang="en-CH" dirty="0"/>
              <a:t>Easy to specialize, hard to cooperate</a:t>
            </a:r>
          </a:p>
          <a:p>
            <a:pPr lvl="2"/>
            <a:r>
              <a:rPr lang="en-CH" dirty="0"/>
              <a:t>Example of the resulting strategies</a:t>
            </a:r>
          </a:p>
          <a:p>
            <a:pPr lvl="1"/>
            <a:r>
              <a:rPr lang="en-CH" dirty="0"/>
              <a:t>A2C vs SAC</a:t>
            </a:r>
          </a:p>
          <a:p>
            <a:pPr lvl="2"/>
            <a:r>
              <a:rPr lang="en-CH" dirty="0"/>
              <a:t>Learning curve</a:t>
            </a:r>
          </a:p>
          <a:p>
            <a:pPr lvl="2"/>
            <a:r>
              <a:rPr lang="en-CH" dirty="0"/>
              <a:t>Example of local minima</a:t>
            </a:r>
          </a:p>
          <a:p>
            <a:r>
              <a:rPr lang="en-CH" dirty="0"/>
              <a:t>Conclusion (1min)</a:t>
            </a:r>
          </a:p>
          <a:p>
            <a:pPr lvl="1"/>
            <a:r>
              <a:rPr lang="en-CH" dirty="0"/>
              <a:t>Example of successful constructions</a:t>
            </a:r>
          </a:p>
          <a:p>
            <a:pPr marL="685800" lvl="2" indent="0">
              <a:buNone/>
            </a:pPr>
            <a:endParaRPr lang="en-CH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98F2356-C32E-D8A9-71F2-E34CED805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Plan for the presentation (10min)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CF217-60CF-E056-C0EB-4B60323D3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8662F-AB42-DF49-C4C3-A8602DB4F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0530A-3934-0DC7-CE43-CB5373EFC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467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C26630-C549-CE70-C28A-156CE7B40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types:</a:t>
            </a:r>
          </a:p>
          <a:p>
            <a:pPr lvl="1"/>
            <a:r>
              <a:rPr lang="en-US" dirty="0"/>
              <a:t>Slide</a:t>
            </a:r>
          </a:p>
          <a:p>
            <a:pPr lvl="1"/>
            <a:r>
              <a:rPr lang="en-US" dirty="0"/>
              <a:t>Lock</a:t>
            </a:r>
          </a:p>
          <a:p>
            <a:pPr lvl="1"/>
            <a:r>
              <a:rPr lang="en-US" dirty="0"/>
              <a:t>Mixed</a:t>
            </a:r>
          </a:p>
          <a:p>
            <a:pPr lvl="1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9EED9B5-DC5E-99C3-749E-EC8683B4D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definition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A99FC-AFDD-3532-F1BE-0F9A7EBA8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EB5257-2BAC-2DB9-2229-9F1D620B1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57E72-016E-07B5-9120-28517ADE9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7403264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5B3C67-D3C2-E2DD-E0C4-C6D1DAE1C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CH" dirty="0"/>
              <a:t>Introduction (4min)</a:t>
            </a:r>
          </a:p>
          <a:p>
            <a:pPr lvl="1"/>
            <a:r>
              <a:rPr lang="en-CH" dirty="0"/>
              <a:t>What is a self-supporting structure</a:t>
            </a:r>
          </a:p>
          <a:p>
            <a:pPr lvl="1"/>
            <a:r>
              <a:rPr lang="en-CH" dirty="0"/>
              <a:t>Why is it useful</a:t>
            </a:r>
          </a:p>
          <a:p>
            <a:pPr lvl="1"/>
            <a:r>
              <a:rPr lang="en-CH" dirty="0"/>
              <a:t>Example of self-supporting structures</a:t>
            </a:r>
          </a:p>
          <a:p>
            <a:r>
              <a:rPr lang="en-CH" dirty="0"/>
              <a:t>Setup (5min):</a:t>
            </a:r>
          </a:p>
          <a:p>
            <a:pPr lvl="1"/>
            <a:r>
              <a:rPr lang="en-CH" dirty="0"/>
              <a:t>Blocks, grounds, robots...</a:t>
            </a:r>
          </a:p>
          <a:p>
            <a:pPr lvl="1"/>
            <a:r>
              <a:rPr lang="en-CH" dirty="0"/>
              <a:t>Actions</a:t>
            </a:r>
          </a:p>
          <a:p>
            <a:pPr lvl="1"/>
            <a:r>
              <a:rPr lang="en-CH" dirty="0"/>
              <a:t>Visualisation</a:t>
            </a:r>
          </a:p>
          <a:p>
            <a:pPr lvl="2"/>
            <a:r>
              <a:rPr lang="en-CH" dirty="0"/>
              <a:t>Grid</a:t>
            </a:r>
          </a:p>
          <a:p>
            <a:pPr lvl="2"/>
            <a:r>
              <a:rPr lang="en-CH" dirty="0"/>
              <a:t>Graph</a:t>
            </a:r>
          </a:p>
          <a:p>
            <a:pPr lvl="1"/>
            <a:r>
              <a:rPr lang="en-CH" dirty="0"/>
              <a:t>Explanation of the 4-gap wall</a:t>
            </a:r>
          </a:p>
          <a:p>
            <a:pPr lvl="1"/>
            <a:r>
              <a:rPr lang="en-CH" dirty="0"/>
              <a:t>Results of grid vs graph</a:t>
            </a:r>
          </a:p>
          <a:p>
            <a:r>
              <a:rPr lang="en-CH" dirty="0"/>
              <a:t>Algorithm (4min)</a:t>
            </a:r>
          </a:p>
          <a:p>
            <a:pPr lvl="1"/>
            <a:r>
              <a:rPr lang="en-CH" dirty="0"/>
              <a:t>Off policy</a:t>
            </a:r>
          </a:p>
          <a:p>
            <a:pPr lvl="1"/>
            <a:r>
              <a:rPr lang="en-CH" dirty="0"/>
              <a:t>Centralized vs distributed:</a:t>
            </a:r>
          </a:p>
          <a:p>
            <a:pPr lvl="2"/>
            <a:r>
              <a:rPr lang="en-CH" dirty="0"/>
              <a:t>Easy to specialize, hard to cooperate</a:t>
            </a:r>
          </a:p>
          <a:p>
            <a:pPr lvl="2"/>
            <a:r>
              <a:rPr lang="en-CH" dirty="0"/>
              <a:t>Example of the resulting strategies</a:t>
            </a:r>
          </a:p>
          <a:p>
            <a:pPr lvl="1"/>
            <a:r>
              <a:rPr lang="en-CH" dirty="0"/>
              <a:t>A2C vs SAC</a:t>
            </a:r>
          </a:p>
          <a:p>
            <a:pPr lvl="2"/>
            <a:r>
              <a:rPr lang="en-CH" dirty="0"/>
              <a:t>Learning curve</a:t>
            </a:r>
          </a:p>
          <a:p>
            <a:pPr lvl="2"/>
            <a:r>
              <a:rPr lang="en-CH" dirty="0"/>
              <a:t>Example of local minima</a:t>
            </a:r>
          </a:p>
          <a:p>
            <a:r>
              <a:rPr lang="en-CH" dirty="0"/>
              <a:t>Conclusion (2min)</a:t>
            </a:r>
          </a:p>
          <a:p>
            <a:pPr lvl="1"/>
            <a:r>
              <a:rPr lang="en-CH" dirty="0"/>
              <a:t>Example of successful constructions</a:t>
            </a:r>
          </a:p>
          <a:p>
            <a:pPr lvl="1"/>
            <a:r>
              <a:rPr lang="en-CH" dirty="0"/>
              <a:t>Next steps</a:t>
            </a:r>
          </a:p>
          <a:p>
            <a:pPr marL="685800" lvl="2" indent="0">
              <a:buNone/>
            </a:pPr>
            <a:endParaRPr lang="en-CH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98F2356-C32E-D8A9-71F2-E34CED805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Plan for the presentation (15min)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CF217-60CF-E056-C0EB-4B60323D3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8662F-AB42-DF49-C4C3-A8602DB4F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0530A-3934-0DC7-CE43-CB5373EFC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2971373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5B3C67-D3C2-E2DD-E0C4-C6D1DAE1C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CH" dirty="0"/>
              <a:t>Introduction (4min)</a:t>
            </a:r>
          </a:p>
          <a:p>
            <a:pPr lvl="1"/>
            <a:r>
              <a:rPr lang="en-CH" dirty="0"/>
              <a:t>What am I doing</a:t>
            </a:r>
          </a:p>
          <a:p>
            <a:pPr lvl="1"/>
            <a:r>
              <a:rPr lang="en-CH" dirty="0"/>
              <a:t>What is a self-supporting structure</a:t>
            </a:r>
          </a:p>
          <a:p>
            <a:pPr lvl="1"/>
            <a:r>
              <a:rPr lang="en-CH" dirty="0"/>
              <a:t>Why is it useful</a:t>
            </a:r>
          </a:p>
          <a:p>
            <a:pPr lvl="1"/>
            <a:r>
              <a:rPr lang="en-CH" dirty="0"/>
              <a:t>Example of self-supporting structures</a:t>
            </a:r>
          </a:p>
          <a:p>
            <a:r>
              <a:rPr lang="en-CH" dirty="0"/>
              <a:t>Setup (6min):</a:t>
            </a:r>
          </a:p>
          <a:p>
            <a:pPr lvl="1"/>
            <a:r>
              <a:rPr lang="en-CH" dirty="0"/>
              <a:t>Blocks, grounds, robots...</a:t>
            </a:r>
          </a:p>
          <a:p>
            <a:pPr lvl="1"/>
            <a:r>
              <a:rPr lang="en-CH" dirty="0"/>
              <a:t>Actions</a:t>
            </a:r>
          </a:p>
          <a:p>
            <a:pPr lvl="1"/>
            <a:r>
              <a:rPr lang="en-CH" dirty="0"/>
              <a:t>Visualisation</a:t>
            </a:r>
          </a:p>
          <a:p>
            <a:pPr lvl="2"/>
            <a:r>
              <a:rPr lang="en-CH" dirty="0"/>
              <a:t>Grid</a:t>
            </a:r>
          </a:p>
          <a:p>
            <a:pPr lvl="1"/>
            <a:r>
              <a:rPr lang="en-CH" dirty="0"/>
              <a:t>Explanation of the 4-gap wall</a:t>
            </a:r>
          </a:p>
          <a:p>
            <a:pPr lvl="1"/>
            <a:r>
              <a:rPr lang="en-CH" dirty="0"/>
              <a:t>Rewards</a:t>
            </a:r>
          </a:p>
          <a:p>
            <a:r>
              <a:rPr lang="en-CH" dirty="0"/>
              <a:t>Algorithm (6min)</a:t>
            </a:r>
          </a:p>
          <a:p>
            <a:pPr lvl="1"/>
            <a:r>
              <a:rPr lang="en-CH" dirty="0"/>
              <a:t>Off policy</a:t>
            </a:r>
          </a:p>
          <a:p>
            <a:pPr lvl="1"/>
            <a:r>
              <a:rPr lang="en-CH" dirty="0"/>
              <a:t>Centralized vs distributed:</a:t>
            </a:r>
          </a:p>
          <a:p>
            <a:pPr lvl="2"/>
            <a:r>
              <a:rPr lang="en-CH" dirty="0"/>
              <a:t>Easy to specialize, hard to cooperate</a:t>
            </a:r>
          </a:p>
          <a:p>
            <a:pPr lvl="2"/>
            <a:r>
              <a:rPr lang="en-CH" dirty="0"/>
              <a:t>Example of the resulting strategies</a:t>
            </a:r>
          </a:p>
          <a:p>
            <a:pPr lvl="1"/>
            <a:r>
              <a:rPr lang="en-CH" dirty="0"/>
              <a:t>A2C </a:t>
            </a:r>
          </a:p>
          <a:p>
            <a:pPr lvl="2"/>
            <a:r>
              <a:rPr lang="en-CH" dirty="0"/>
              <a:t>Learning curve</a:t>
            </a:r>
          </a:p>
          <a:p>
            <a:pPr lvl="2"/>
            <a:r>
              <a:rPr lang="en-CH" dirty="0"/>
              <a:t>Example of local minima</a:t>
            </a:r>
          </a:p>
          <a:p>
            <a:pPr lvl="1"/>
            <a:r>
              <a:rPr lang="en-CH" dirty="0"/>
              <a:t>SAC:</a:t>
            </a:r>
          </a:p>
          <a:p>
            <a:pPr lvl="2"/>
            <a:r>
              <a:rPr lang="en-CH" dirty="0"/>
              <a:t>What is the entropy</a:t>
            </a:r>
          </a:p>
          <a:p>
            <a:pPr lvl="2"/>
            <a:r>
              <a:rPr lang="en-CH" dirty="0"/>
              <a:t>Learning curve</a:t>
            </a:r>
          </a:p>
          <a:p>
            <a:r>
              <a:rPr lang="en-CH" dirty="0"/>
              <a:t>Conclusion (4min)</a:t>
            </a:r>
          </a:p>
          <a:p>
            <a:pPr lvl="1"/>
            <a:r>
              <a:rPr lang="en-CH" dirty="0"/>
              <a:t>Take aways:</a:t>
            </a:r>
          </a:p>
          <a:p>
            <a:pPr lvl="2"/>
            <a:r>
              <a:rPr lang="en-CH" dirty="0"/>
              <a:t>Hard task because:</a:t>
            </a:r>
          </a:p>
          <a:p>
            <a:pPr lvl="3"/>
            <a:r>
              <a:rPr lang="en-CH" dirty="0"/>
              <a:t>Local minim</a:t>
            </a:r>
            <a:r>
              <a:rPr lang="fr-CH" dirty="0"/>
              <a:t>a</a:t>
            </a:r>
            <a:endParaRPr lang="en-CH" dirty="0"/>
          </a:p>
          <a:p>
            <a:pPr lvl="3"/>
            <a:r>
              <a:rPr lang="fr-CH" dirty="0"/>
              <a:t>R</a:t>
            </a:r>
            <a:r>
              <a:rPr lang="en-CH" dirty="0" err="1"/>
              <a:t>ewards</a:t>
            </a:r>
            <a:r>
              <a:rPr lang="en-CH" dirty="0"/>
              <a:t>  design</a:t>
            </a:r>
          </a:p>
          <a:p>
            <a:pPr lvl="3"/>
            <a:r>
              <a:rPr lang="en-CH" dirty="0"/>
              <a:t>Task modelling</a:t>
            </a:r>
          </a:p>
          <a:p>
            <a:pPr lvl="1"/>
            <a:r>
              <a:rPr lang="en-CH" dirty="0"/>
              <a:t>Example of successful constructions</a:t>
            </a:r>
          </a:p>
          <a:p>
            <a:pPr lvl="1"/>
            <a:r>
              <a:rPr lang="en-CH" dirty="0"/>
              <a:t>Example of frustrated yet successful constructions: An example to help bridge the sim2real gap</a:t>
            </a:r>
          </a:p>
          <a:p>
            <a:pPr lvl="1"/>
            <a:r>
              <a:rPr lang="en-CH" dirty="0"/>
              <a:t>Next steps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98F2356-C32E-D8A9-71F2-E34CED805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Plan for the presentation (20min)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CF217-60CF-E056-C0EB-4B60323D3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8662F-AB42-DF49-C4C3-A8602DB4F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0530A-3934-0DC7-CE43-CB5373EFC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686156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5B3C67-D3C2-E2DD-E0C4-C6D1DAE1C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Close to no equations</a:t>
            </a:r>
          </a:p>
          <a:p>
            <a:r>
              <a:rPr lang="en-CH" dirty="0"/>
              <a:t>A few slides for some questions regarding</a:t>
            </a:r>
          </a:p>
          <a:p>
            <a:pPr lvl="1"/>
            <a:r>
              <a:rPr lang="en-CH" dirty="0"/>
              <a:t>Other structures</a:t>
            </a:r>
          </a:p>
          <a:p>
            <a:pPr lvl="1"/>
            <a:r>
              <a:rPr lang="en-CH" dirty="0"/>
              <a:t>More detail about the entropy</a:t>
            </a:r>
          </a:p>
          <a:p>
            <a:pPr lvl="1"/>
            <a:r>
              <a:rPr lang="en-CH" dirty="0"/>
              <a:t>A full decomposition of t</a:t>
            </a:r>
            <a:r>
              <a:rPr lang="fr-CH" dirty="0" err="1"/>
              <a:t>he</a:t>
            </a:r>
            <a:r>
              <a:rPr lang="en-CH" dirty="0"/>
              <a:t> graph</a:t>
            </a:r>
          </a:p>
          <a:p>
            <a:pPr lvl="1"/>
            <a:r>
              <a:rPr lang="en-CH" dirty="0"/>
              <a:t>A validation of t</a:t>
            </a:r>
            <a:r>
              <a:rPr lang="fr-CH" dirty="0" err="1"/>
              <a:t>he</a:t>
            </a:r>
            <a:r>
              <a:rPr lang="en-CH" dirty="0"/>
              <a:t> simulator</a:t>
            </a:r>
          </a:p>
          <a:p>
            <a:pPr lvl="2"/>
            <a:r>
              <a:rPr lang="en-CH" dirty="0"/>
              <a:t>Some images of the real blocks and their corresponding simulation</a:t>
            </a:r>
          </a:p>
          <a:p>
            <a:pPr lvl="1"/>
            <a:endParaRPr lang="en-CH" dirty="0"/>
          </a:p>
          <a:p>
            <a:pPr lvl="1"/>
            <a:endParaRPr lang="en-CH" dirty="0"/>
          </a:p>
          <a:p>
            <a:endParaRPr lang="en-CH" dirty="0"/>
          </a:p>
          <a:p>
            <a:pPr marL="685800" lvl="2" indent="0">
              <a:buNone/>
            </a:pPr>
            <a:endParaRPr lang="en-CH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98F2356-C32E-D8A9-71F2-E34CED805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General ideas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CF217-60CF-E056-C0EB-4B60323D3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8662F-AB42-DF49-C4C3-A8602DB4F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0530A-3934-0DC7-CE43-CB5373EFC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180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05127B-B96E-51A2-C784-B8371E5A2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block can be placed using a sliding interface: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213C37-1BC6-4540-704A-6C7FA299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in simulation: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C4B7E-E198-2256-4F79-1F2B55D0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00B90-DB70-D12E-FA12-B3514D0EF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7254A-F2B4-396A-B2E3-A39E885CD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14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D58E76-FD29-1146-9CFA-17E86EE06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931790"/>
            <a:ext cx="2088232" cy="20102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6F6970-337B-05B9-65A6-50CB83E1E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2931790"/>
            <a:ext cx="2020913" cy="19454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049BD0B-3AF4-2976-EF25-F11DC92450C9}"/>
              </a:ext>
            </a:extLst>
          </p:cNvPr>
          <p:cNvSpPr txBox="1"/>
          <p:nvPr/>
        </p:nvSpPr>
        <p:spPr>
          <a:xfrm>
            <a:off x="97160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Without specifying the free variable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5799C2-3442-F3BB-BBB1-8BCB331995B9}"/>
              </a:ext>
            </a:extLst>
          </p:cNvPr>
          <p:cNvSpPr txBox="1"/>
          <p:nvPr/>
        </p:nvSpPr>
        <p:spPr>
          <a:xfrm>
            <a:off x="313184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Specifying the free variable (x=0.6)</a:t>
            </a:r>
          </a:p>
        </p:txBody>
      </p:sp>
    </p:spTree>
    <p:extLst>
      <p:ext uri="{BB962C8B-B14F-4D97-AF65-F5344CB8AC3E}">
        <p14:creationId xmlns:p14="http://schemas.microsoft.com/office/powerpoint/2010/main" val="122415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05127B-B96E-51A2-C784-B8371E5A2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block can be placed using a hanging interface:</a:t>
            </a:r>
          </a:p>
          <a:p>
            <a:pPr lvl="1"/>
            <a:r>
              <a:rPr lang="en-US" dirty="0"/>
              <a:t>This kind of interface would allow to manufacture arbitrary angles</a:t>
            </a:r>
          </a:p>
          <a:p>
            <a:pPr lvl="1"/>
            <a:r>
              <a:rPr lang="en-US" dirty="0"/>
              <a:t>The intersection of the blocks is much more complicated to find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213C37-1BC6-4540-704A-6C7FA299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in simulation: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C4B7E-E198-2256-4F79-1F2B55D0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00B90-DB70-D12E-FA12-B3514D0EF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7254A-F2B4-396A-B2E3-A39E885CD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15</a:t>
            </a:fld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49BD0B-3AF4-2976-EF25-F11DC92450C9}"/>
              </a:ext>
            </a:extLst>
          </p:cNvPr>
          <p:cNvSpPr txBox="1"/>
          <p:nvPr/>
        </p:nvSpPr>
        <p:spPr>
          <a:xfrm>
            <a:off x="97160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Without specifying the free variable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5799C2-3442-F3BB-BBB1-8BCB331995B9}"/>
              </a:ext>
            </a:extLst>
          </p:cNvPr>
          <p:cNvSpPr txBox="1"/>
          <p:nvPr/>
        </p:nvSpPr>
        <p:spPr>
          <a:xfrm>
            <a:off x="3131840" y="2499742"/>
            <a:ext cx="1656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Specifying the free variable (x=0.3)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CE3BFD-4FAE-32BD-FF0C-C68C91057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075806"/>
            <a:ext cx="1872208" cy="18516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B0CC7F-1CC2-5ADD-528D-BFD5EBB2B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3003798"/>
            <a:ext cx="1872208" cy="185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35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79CECE-FAAF-C882-F011-718C3C48D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the block is easy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B6248-6CE1-13B3-F17B-10AEBEDBC8B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542EB-25A8-9741-D51C-6E737D3B7C2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77FA2-B0C6-CBC7-6568-3F13D928112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16</a:t>
            </a:fld>
            <a:endParaRPr lang="fr-FR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865A626-AA05-C307-87B8-C437D6E5D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scenario, the blocks come from two types and are added randomly on top of the others</a:t>
            </a:r>
          </a:p>
        </p:txBody>
      </p:sp>
      <p:pic>
        <p:nvPicPr>
          <p:cNvPr id="14" name="Content Placeholder 7">
            <a:extLst>
              <a:ext uri="{FF2B5EF4-FFF2-40B4-BE49-F238E27FC236}">
                <a16:creationId xmlns:a16="http://schemas.microsoft.com/office/drawing/2014/main" id="{738353BA-4835-2100-1540-9A0527F6DF1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9123" b="-9123"/>
          <a:stretch/>
        </p:blipFill>
        <p:spPr>
          <a:xfrm>
            <a:off x="904875" y="1563688"/>
            <a:ext cx="3144838" cy="3579812"/>
          </a:xfrm>
        </p:spPr>
      </p:pic>
    </p:spTree>
    <p:extLst>
      <p:ext uri="{BB962C8B-B14F-4D97-AF65-F5344CB8AC3E}">
        <p14:creationId xmlns:p14="http://schemas.microsoft.com/office/powerpoint/2010/main" val="1883764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79CECE-FAAF-C882-F011-718C3C48D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the block is easy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B6248-6CE1-13B3-F17B-10AEBEDBC8B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542EB-25A8-9741-D51C-6E737D3B7C2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77FA2-B0C6-CBC7-6568-3F13D928112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17</a:t>
            </a:fld>
            <a:endParaRPr lang="fr-FR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865A626-AA05-C307-87B8-C437D6E5D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one, square blocks are put on top of one another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FF53CB-2900-EF8A-4BB6-90E524A46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059582"/>
            <a:ext cx="2270908" cy="377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593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90D05C2-34CB-992A-5471-163E1C870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Should it be possible to remove blocks?</a:t>
            </a:r>
          </a:p>
          <a:p>
            <a:r>
              <a:rPr lang="en-US" dirty="0"/>
              <a:t>Would the hanging interface be useful</a:t>
            </a:r>
          </a:p>
          <a:p>
            <a:pPr lvl="1"/>
            <a:r>
              <a:rPr lang="en-US" dirty="0"/>
              <a:t>Same question for the mixed interface</a:t>
            </a:r>
          </a:p>
          <a:p>
            <a:r>
              <a:rPr lang="en-US" dirty="0"/>
              <a:t>Discretization:</a:t>
            </a:r>
          </a:p>
          <a:p>
            <a:pPr lvl="1"/>
            <a:r>
              <a:rPr lang="en-US" dirty="0"/>
              <a:t>Clean idea:</a:t>
            </a:r>
          </a:p>
          <a:p>
            <a:pPr lvl="2"/>
            <a:r>
              <a:rPr lang="en-US" dirty="0"/>
              <a:t>Each action is composed of a sequence of 3 </a:t>
            </a:r>
            <a:r>
              <a:rPr lang="en-US" dirty="0" err="1"/>
              <a:t>subactions</a:t>
            </a:r>
            <a:r>
              <a:rPr lang="en-US" dirty="0"/>
              <a:t>: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Chose a block from the list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Chose which face to put against which face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Chose an offset: A number between 0 and 1, roughly discretized, where 0 means the new block touches an obstacle on the left and 1 means it touches an obstacle on the right</a:t>
            </a:r>
          </a:p>
          <a:p>
            <a:pPr lvl="2"/>
            <a:r>
              <a:rPr lang="en-US" dirty="0"/>
              <a:t>(Maybe) Problem: reduce the ability to generalize from interface to interface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D31080-45AB-921D-B6AB-CB9E5DE4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CCC002-2B9D-90CF-B6C8-358EF2151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C19470-54E8-6B45-AADE-563A1133A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8BE20-F162-9591-C7A3-2240EB369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36875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3EDCA3-2AC5-B0F9-5BA7-3CE7DD459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handle these cases:</a:t>
            </a:r>
          </a:p>
          <a:p>
            <a:pPr lvl="1"/>
            <a:r>
              <a:rPr lang="en-US" dirty="0"/>
              <a:t>Discontinuous valid x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0947DB-5E6C-9B85-B816-0CA28785D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about the intersection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E6AEA-1391-CBBF-2724-4E6F25942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A9F17-39AB-30B7-1519-D3B94939B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8C68D-9C55-BEA6-2F2D-D3C43CAE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19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75795D-33A8-D132-80BF-EB377DB6E9A2}"/>
              </a:ext>
            </a:extLst>
          </p:cNvPr>
          <p:cNvSpPr/>
          <p:nvPr/>
        </p:nvSpPr>
        <p:spPr>
          <a:xfrm>
            <a:off x="6012160" y="3291830"/>
            <a:ext cx="720080" cy="7703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84B299-43F2-E089-AF0F-F2955E014806}"/>
              </a:ext>
            </a:extLst>
          </p:cNvPr>
          <p:cNvSpPr/>
          <p:nvPr/>
        </p:nvSpPr>
        <p:spPr>
          <a:xfrm rot="2576043">
            <a:off x="6122024" y="1965247"/>
            <a:ext cx="712380" cy="8141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63729C-E212-8B35-D250-A81D20420135}"/>
              </a:ext>
            </a:extLst>
          </p:cNvPr>
          <p:cNvSpPr/>
          <p:nvPr/>
        </p:nvSpPr>
        <p:spPr>
          <a:xfrm>
            <a:off x="5508104" y="2715766"/>
            <a:ext cx="720080" cy="57606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D95B07-DDFF-C6A5-C43C-EE522B1D350C}"/>
              </a:ext>
            </a:extLst>
          </p:cNvPr>
          <p:cNvSpPr/>
          <p:nvPr/>
        </p:nvSpPr>
        <p:spPr>
          <a:xfrm>
            <a:off x="6660232" y="2715766"/>
            <a:ext cx="720080" cy="57606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45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1AA42-6EB0-7EC6-5A06-C6FEC3646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27/09/22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82D86-7B60-06CD-6B51-806FF8F5B5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Summary: </a:t>
            </a:r>
          </a:p>
          <a:p>
            <a:r>
              <a:rPr lang="en-US" dirty="0"/>
              <a:t>	Stability as a DCSP</a:t>
            </a:r>
          </a:p>
          <a:p>
            <a:r>
              <a:rPr lang="en-US" dirty="0"/>
              <a:t>	Graphical interface</a:t>
            </a:r>
          </a:p>
          <a:p>
            <a:r>
              <a:rPr lang="en-US" dirty="0"/>
              <a:t>	Problem set-up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9F2CDEA-5CBF-9B49-41AC-43292C16D2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D94A07-A40B-4C4C-CA4D-6613F4D3165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7DDD2-6339-06B4-D4D6-B2986A759B3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2CDCC-E88D-F044-8C75-FABA893D3B8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46980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59F63B-655D-DE6D-1E35-B02CAD9DC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Implementing the intersections of the flat surfaces</a:t>
            </a:r>
          </a:p>
          <a:p>
            <a:r>
              <a:rPr lang="en-US" dirty="0"/>
              <a:t>Implementing the physics in the simulation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F55F81-FF4F-C724-84A7-4A0925715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FFB49-E012-B373-97B6-D1BFA5A2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22CDF-A29D-8AEF-29B4-8F04D3C9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A5479-5DC7-F0B5-DBF6-F53C543FB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42978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078ED5C-1A80-3EDC-14B2-36D3C425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11/10/22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F73D24-C77E-7514-3E39-FFEC49B974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Intersection and contact points</a:t>
            </a:r>
          </a:p>
          <a:p>
            <a:r>
              <a:rPr lang="en-CH" dirty="0"/>
              <a:t>Discussion about the action/observation sets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ED69A79-6B79-D15F-1D71-932D4D892F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79DA6-B044-AAD2-ADA8-1E02F6C685D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34C3E-ABC9-BC9E-44C8-2C1EAE1AEDD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0678C-BE11-8ACA-A023-4C726800483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2195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C95400B-F683-1FE1-334C-1DB28116D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3808" y="1563638"/>
            <a:ext cx="3423656" cy="33861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8406C9E-4FB2-4F77-D566-E1EC3233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Contact points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50FCC-E69E-56D0-2AA7-C82D5B6D3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F6EB4-25E3-7545-CB18-DD97229FE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821D6-B15D-EA35-C0DE-A387D2487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7734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406C9E-4FB2-4F77-D566-E1EC3233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Contact points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50FCC-E69E-56D0-2AA7-C82D5B6D33B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F6EB4-25E3-7545-CB18-DD97229FE85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821D6-B15D-EA35-C0DE-A387D248714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23</a:t>
            </a:fld>
            <a:endParaRPr lang="fr-FR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6D7A979-1E7C-12ED-A6DA-1E7D931E6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Now the blocks does not overlap when put at random</a:t>
            </a:r>
          </a:p>
          <a:p>
            <a:r>
              <a:rPr lang="en-CH" dirty="0"/>
              <a:t>Takes ~1s to place 100 blocks </a:t>
            </a:r>
          </a:p>
          <a:p>
            <a:pPr lvl="1"/>
            <a:r>
              <a:rPr lang="en-CH" dirty="0"/>
              <a:t>scales in O(n</a:t>
            </a:r>
            <a:r>
              <a:rPr lang="en-CH" baseline="30000" dirty="0"/>
              <a:t>2</a:t>
            </a:r>
            <a:r>
              <a:rPr lang="en-CH" dirty="0"/>
              <a:t>)</a:t>
            </a:r>
          </a:p>
          <a:p>
            <a:pPr lvl="1"/>
            <a:r>
              <a:rPr lang="en-CH" dirty="0"/>
              <a:t>Without the physics</a:t>
            </a:r>
          </a:p>
          <a:p>
            <a:pPr lvl="1"/>
            <a:r>
              <a:rPr lang="en-CH" dirty="0"/>
              <a:t>Can still be optimized by not checking for intersection with all the blocks</a:t>
            </a:r>
          </a:p>
          <a:p>
            <a:endParaRPr lang="en-CH" dirty="0"/>
          </a:p>
        </p:txBody>
      </p:sp>
      <p:pic>
        <p:nvPicPr>
          <p:cNvPr id="14" name="Content Placeholder 9">
            <a:extLst>
              <a:ext uri="{FF2B5EF4-FFF2-40B4-BE49-F238E27FC236}">
                <a16:creationId xmlns:a16="http://schemas.microsoft.com/office/drawing/2014/main" id="{B1F28C67-46F7-E5D2-2694-7CAF93007B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36760" b="-36760"/>
          <a:stretch/>
        </p:blipFill>
        <p:spPr>
          <a:xfrm>
            <a:off x="5486400" y="0"/>
            <a:ext cx="3144838" cy="5143500"/>
          </a:xfrm>
        </p:spPr>
      </p:pic>
    </p:spTree>
    <p:extLst>
      <p:ext uri="{BB962C8B-B14F-4D97-AF65-F5344CB8AC3E}">
        <p14:creationId xmlns:p14="http://schemas.microsoft.com/office/powerpoint/2010/main" val="27729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/>
              <a:t>Hold or put</a:t>
            </a:r>
          </a:p>
          <a:p>
            <a:pPr lvl="1"/>
            <a:r>
              <a:rPr lang="en-CH" dirty="0"/>
              <a:t>Chose a block</a:t>
            </a:r>
          </a:p>
          <a:p>
            <a:pPr lvl="1"/>
            <a:r>
              <a:rPr lang="en-CH" dirty="0"/>
              <a:t>Chose two faces</a:t>
            </a:r>
          </a:p>
          <a:p>
            <a:pPr lvl="1"/>
            <a:r>
              <a:rPr lang="en-CH" dirty="0"/>
              <a:t>Chose an offset</a:t>
            </a:r>
          </a:p>
          <a:p>
            <a:pPr lvl="1"/>
            <a:r>
              <a:rPr lang="en-CH" dirty="0"/>
              <a:t>Chose if keep holding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6997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/>
              <a:t>Start holding</a:t>
            </a:r>
          </a:p>
          <a:p>
            <a:pPr lvl="1"/>
            <a:r>
              <a:rPr lang="en-CH" dirty="0"/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faces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an offset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Keep the block</a:t>
            </a:r>
          </a:p>
          <a:p>
            <a:pPr lvl="1"/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25</a:t>
            </a:fld>
            <a:endParaRPr lang="fr-FR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2F1A001E-EA97-90AB-ADEA-FD390E1B6087}"/>
              </a:ext>
            </a:extLst>
          </p:cNvPr>
          <p:cNvSpPr/>
          <p:nvPr/>
        </p:nvSpPr>
        <p:spPr>
          <a:xfrm>
            <a:off x="6012160" y="1851670"/>
            <a:ext cx="720080" cy="72008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>
            <a:off x="6804248" y="185167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CE5A57-5AC8-8CA2-7541-F15E98CA793D}"/>
              </a:ext>
            </a:extLst>
          </p:cNvPr>
          <p:cNvSpPr/>
          <p:nvPr/>
        </p:nvSpPr>
        <p:spPr>
          <a:xfrm>
            <a:off x="7596336" y="185167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4B66A3-03E4-A634-7E07-B7D2F18890A9}"/>
              </a:ext>
            </a:extLst>
          </p:cNvPr>
          <p:cNvSpPr txBox="1"/>
          <p:nvPr/>
        </p:nvSpPr>
        <p:spPr>
          <a:xfrm>
            <a:off x="6588224" y="1347614"/>
            <a:ext cx="106952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New blocks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D6EB5B2-FEA9-D6CF-0763-5578EEC6E29E}"/>
              </a:ext>
            </a:extLst>
          </p:cNvPr>
          <p:cNvSpPr/>
          <p:nvPr/>
        </p:nvSpPr>
        <p:spPr>
          <a:xfrm>
            <a:off x="6660232" y="1779662"/>
            <a:ext cx="1008112" cy="1008112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775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/>
              <a:t>Chose two faces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an offset</a:t>
            </a:r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26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>
            <a:off x="6804248" y="185167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4B66A3-03E4-A634-7E07-B7D2F18890A9}"/>
              </a:ext>
            </a:extLst>
          </p:cNvPr>
          <p:cNvSpPr txBox="1"/>
          <p:nvPr/>
        </p:nvSpPr>
        <p:spPr>
          <a:xfrm>
            <a:off x="6588224" y="1347614"/>
            <a:ext cx="98296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New block</a:t>
            </a:r>
            <a:endParaRPr lang="en-US" dirty="0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B281BF-7F7B-4F41-5833-1956292D305E}"/>
              </a:ext>
            </a:extLst>
          </p:cNvPr>
          <p:cNvSpPr txBox="1"/>
          <p:nvPr/>
        </p:nvSpPr>
        <p:spPr>
          <a:xfrm>
            <a:off x="4788024" y="473199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95C466-5A9C-ACA4-4E5F-80D9E8294918}"/>
              </a:ext>
            </a:extLst>
          </p:cNvPr>
          <p:cNvSpPr txBox="1"/>
          <p:nvPr/>
        </p:nvSpPr>
        <p:spPr>
          <a:xfrm>
            <a:off x="5292080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78F557-BC18-9676-06AD-C4E84F4A6D42}"/>
              </a:ext>
            </a:extLst>
          </p:cNvPr>
          <p:cNvSpPr txBox="1"/>
          <p:nvPr/>
        </p:nvSpPr>
        <p:spPr>
          <a:xfrm>
            <a:off x="4572000" y="379588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1597C-613B-6FFA-29BF-E82456DE7128}"/>
              </a:ext>
            </a:extLst>
          </p:cNvPr>
          <p:cNvSpPr txBox="1"/>
          <p:nvPr/>
        </p:nvSpPr>
        <p:spPr>
          <a:xfrm>
            <a:off x="4355976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9F538F-40D3-97C5-B822-6E20EFAA35BF}"/>
              </a:ext>
            </a:extLst>
          </p:cNvPr>
          <p:cNvSpPr txBox="1"/>
          <p:nvPr/>
        </p:nvSpPr>
        <p:spPr>
          <a:xfrm>
            <a:off x="5292080" y="401191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4</a:t>
            </a:r>
            <a:endParaRPr lang="en-US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8E3358-5BF9-F1C9-44C6-93C557228801}"/>
              </a:ext>
            </a:extLst>
          </p:cNvPr>
          <p:cNvSpPr txBox="1"/>
          <p:nvPr/>
        </p:nvSpPr>
        <p:spPr>
          <a:xfrm>
            <a:off x="5076056" y="307580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5</a:t>
            </a:r>
            <a:endParaRPr lang="en-US" sz="1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7FEB25-8625-552E-1362-319FD89416E3}"/>
              </a:ext>
            </a:extLst>
          </p:cNvPr>
          <p:cNvSpPr txBox="1"/>
          <p:nvPr/>
        </p:nvSpPr>
        <p:spPr>
          <a:xfrm>
            <a:off x="4716016" y="34358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6</a:t>
            </a:r>
            <a:endParaRPr lang="en-US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9BD42A-FDD6-0018-D810-7F401B7B3969}"/>
              </a:ext>
            </a:extLst>
          </p:cNvPr>
          <p:cNvSpPr txBox="1"/>
          <p:nvPr/>
        </p:nvSpPr>
        <p:spPr>
          <a:xfrm>
            <a:off x="5796136" y="37238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7</a:t>
            </a:r>
            <a:endParaRPr lang="en-US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E54D9E-347E-9F81-2B8D-18D2150DAF7B}"/>
              </a:ext>
            </a:extLst>
          </p:cNvPr>
          <p:cNvSpPr txBox="1"/>
          <p:nvPr/>
        </p:nvSpPr>
        <p:spPr>
          <a:xfrm>
            <a:off x="5724128" y="314781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8</a:t>
            </a:r>
            <a:endParaRPr lang="en-US" sz="1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1D017A-7FFD-5238-F1F6-1388A01D9752}"/>
              </a:ext>
            </a:extLst>
          </p:cNvPr>
          <p:cNvSpPr txBox="1"/>
          <p:nvPr/>
        </p:nvSpPr>
        <p:spPr>
          <a:xfrm>
            <a:off x="7020272" y="257175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50AA88-0D42-B855-9DEF-D40D4C837188}"/>
              </a:ext>
            </a:extLst>
          </p:cNvPr>
          <p:cNvSpPr txBox="1"/>
          <p:nvPr/>
        </p:nvSpPr>
        <p:spPr>
          <a:xfrm>
            <a:off x="7452320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C64AC3-6E05-26DC-4267-DC33E0D7051F}"/>
              </a:ext>
            </a:extLst>
          </p:cNvPr>
          <p:cNvSpPr txBox="1"/>
          <p:nvPr/>
        </p:nvSpPr>
        <p:spPr>
          <a:xfrm>
            <a:off x="7020272" y="16356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9A3D13-1466-AA1B-30F2-4552C6921771}"/>
              </a:ext>
            </a:extLst>
          </p:cNvPr>
          <p:cNvSpPr txBox="1"/>
          <p:nvPr/>
        </p:nvSpPr>
        <p:spPr>
          <a:xfrm>
            <a:off x="6660232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BA32663-DDD2-EF80-AA76-EB3E0F5D8D9B}"/>
              </a:ext>
            </a:extLst>
          </p:cNvPr>
          <p:cNvSpPr/>
          <p:nvPr/>
        </p:nvSpPr>
        <p:spPr>
          <a:xfrm>
            <a:off x="6660232" y="2067694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012920-3E37-DEC8-8218-0279BD311BE6}"/>
              </a:ext>
            </a:extLst>
          </p:cNvPr>
          <p:cNvSpPr/>
          <p:nvPr/>
        </p:nvSpPr>
        <p:spPr>
          <a:xfrm>
            <a:off x="4716016" y="3435846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6832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/>
              <a:t>Chose two (valid?) faces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an offset</a:t>
            </a:r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27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>
            <a:off x="6804248" y="185167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4B66A3-03E4-A634-7E07-B7D2F18890A9}"/>
              </a:ext>
            </a:extLst>
          </p:cNvPr>
          <p:cNvSpPr txBox="1"/>
          <p:nvPr/>
        </p:nvSpPr>
        <p:spPr>
          <a:xfrm>
            <a:off x="6588224" y="1347614"/>
            <a:ext cx="98296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New block</a:t>
            </a:r>
            <a:endParaRPr lang="en-US" dirty="0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B281BF-7F7B-4F41-5833-1956292D305E}"/>
              </a:ext>
            </a:extLst>
          </p:cNvPr>
          <p:cNvSpPr txBox="1"/>
          <p:nvPr/>
        </p:nvSpPr>
        <p:spPr>
          <a:xfrm>
            <a:off x="4788024" y="473199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95C466-5A9C-ACA4-4E5F-80D9E8294918}"/>
              </a:ext>
            </a:extLst>
          </p:cNvPr>
          <p:cNvSpPr txBox="1"/>
          <p:nvPr/>
        </p:nvSpPr>
        <p:spPr>
          <a:xfrm>
            <a:off x="5292080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78F557-BC18-9676-06AD-C4E84F4A6D42}"/>
              </a:ext>
            </a:extLst>
          </p:cNvPr>
          <p:cNvSpPr txBox="1"/>
          <p:nvPr/>
        </p:nvSpPr>
        <p:spPr>
          <a:xfrm>
            <a:off x="4572000" y="379588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1597C-613B-6FFA-29BF-E82456DE7128}"/>
              </a:ext>
            </a:extLst>
          </p:cNvPr>
          <p:cNvSpPr txBox="1"/>
          <p:nvPr/>
        </p:nvSpPr>
        <p:spPr>
          <a:xfrm>
            <a:off x="4355976" y="429994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9F538F-40D3-97C5-B822-6E20EFAA35BF}"/>
              </a:ext>
            </a:extLst>
          </p:cNvPr>
          <p:cNvSpPr txBox="1"/>
          <p:nvPr/>
        </p:nvSpPr>
        <p:spPr>
          <a:xfrm>
            <a:off x="5292080" y="401191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4</a:t>
            </a:r>
            <a:endParaRPr lang="en-US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8E3358-5BF9-F1C9-44C6-93C557228801}"/>
              </a:ext>
            </a:extLst>
          </p:cNvPr>
          <p:cNvSpPr txBox="1"/>
          <p:nvPr/>
        </p:nvSpPr>
        <p:spPr>
          <a:xfrm>
            <a:off x="5076056" y="307580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5</a:t>
            </a:r>
            <a:endParaRPr lang="en-US" sz="1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7FEB25-8625-552E-1362-319FD89416E3}"/>
              </a:ext>
            </a:extLst>
          </p:cNvPr>
          <p:cNvSpPr txBox="1"/>
          <p:nvPr/>
        </p:nvSpPr>
        <p:spPr>
          <a:xfrm>
            <a:off x="4716016" y="34358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6</a:t>
            </a:r>
            <a:endParaRPr lang="en-US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9BD42A-FDD6-0018-D810-7F401B7B3969}"/>
              </a:ext>
            </a:extLst>
          </p:cNvPr>
          <p:cNvSpPr txBox="1"/>
          <p:nvPr/>
        </p:nvSpPr>
        <p:spPr>
          <a:xfrm>
            <a:off x="5796136" y="37238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7</a:t>
            </a:r>
            <a:endParaRPr lang="en-US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E54D9E-347E-9F81-2B8D-18D2150DAF7B}"/>
              </a:ext>
            </a:extLst>
          </p:cNvPr>
          <p:cNvSpPr txBox="1"/>
          <p:nvPr/>
        </p:nvSpPr>
        <p:spPr>
          <a:xfrm>
            <a:off x="5724128" y="314781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8</a:t>
            </a:r>
            <a:endParaRPr lang="en-US" sz="1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1D017A-7FFD-5238-F1F6-1388A01D9752}"/>
              </a:ext>
            </a:extLst>
          </p:cNvPr>
          <p:cNvSpPr txBox="1"/>
          <p:nvPr/>
        </p:nvSpPr>
        <p:spPr>
          <a:xfrm>
            <a:off x="7020272" y="257175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0</a:t>
            </a:r>
            <a:endParaRPr 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50AA88-0D42-B855-9DEF-D40D4C837188}"/>
              </a:ext>
            </a:extLst>
          </p:cNvPr>
          <p:cNvSpPr txBox="1"/>
          <p:nvPr/>
        </p:nvSpPr>
        <p:spPr>
          <a:xfrm>
            <a:off x="7452320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</a:t>
            </a:r>
            <a:endParaRPr lang="en-US" sz="1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C64AC3-6E05-26DC-4267-DC33E0D7051F}"/>
              </a:ext>
            </a:extLst>
          </p:cNvPr>
          <p:cNvSpPr txBox="1"/>
          <p:nvPr/>
        </p:nvSpPr>
        <p:spPr>
          <a:xfrm>
            <a:off x="7020272" y="16356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2</a:t>
            </a:r>
            <a:endParaRPr lang="en-US" sz="1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9A3D13-1466-AA1B-30F2-4552C6921771}"/>
              </a:ext>
            </a:extLst>
          </p:cNvPr>
          <p:cNvSpPr txBox="1"/>
          <p:nvPr/>
        </p:nvSpPr>
        <p:spPr>
          <a:xfrm>
            <a:off x="6660232" y="206769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3</a:t>
            </a:r>
            <a:endParaRPr lang="en-US" sz="100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BA32663-DDD2-EF80-AA76-EB3E0F5D8D9B}"/>
              </a:ext>
            </a:extLst>
          </p:cNvPr>
          <p:cNvSpPr/>
          <p:nvPr/>
        </p:nvSpPr>
        <p:spPr>
          <a:xfrm>
            <a:off x="6660232" y="2067694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012920-3E37-DEC8-8218-0279BD311BE6}"/>
              </a:ext>
            </a:extLst>
          </p:cNvPr>
          <p:cNvSpPr/>
          <p:nvPr/>
        </p:nvSpPr>
        <p:spPr>
          <a:xfrm>
            <a:off x="4716016" y="3435846"/>
            <a:ext cx="216024" cy="216024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B1D8C7-FC3A-C632-C682-9417FE1C8A05}"/>
              </a:ext>
            </a:extLst>
          </p:cNvPr>
          <p:cNvSpPr txBox="1"/>
          <p:nvPr/>
        </p:nvSpPr>
        <p:spPr>
          <a:xfrm>
            <a:off x="5292080" y="357986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9</a:t>
            </a:r>
            <a:endParaRPr lang="en-US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4BECDD-EAFC-66B3-8862-EA8E29C310CF}"/>
              </a:ext>
            </a:extLst>
          </p:cNvPr>
          <p:cNvSpPr txBox="1"/>
          <p:nvPr/>
        </p:nvSpPr>
        <p:spPr>
          <a:xfrm>
            <a:off x="5436096" y="350785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dirty="0"/>
              <a:t>10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285723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an offset:</a:t>
            </a:r>
          </a:p>
          <a:p>
            <a:pPr lvl="2"/>
            <a:r>
              <a:rPr lang="en-CH" dirty="0"/>
              <a:t>A number between 0 and 1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28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499992" y="257175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AABCF2-71EF-21B7-AB81-2BB9B2B2AD2D}"/>
              </a:ext>
            </a:extLst>
          </p:cNvPr>
          <p:cNvSpPr txBox="1"/>
          <p:nvPr/>
        </p:nvSpPr>
        <p:spPr>
          <a:xfrm>
            <a:off x="5076056" y="3003798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1475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an offset:</a:t>
            </a:r>
          </a:p>
          <a:p>
            <a:pPr lvl="2"/>
            <a:r>
              <a:rPr lang="en-CH" dirty="0"/>
              <a:t>A number between 0 and 1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29</a:t>
            </a:fld>
            <a:endParaRPr lang="fr-FR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427984" y="2859782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000AAC-76A3-F4FC-FADC-CC56BD1CD3D7}"/>
              </a:ext>
            </a:extLst>
          </p:cNvPr>
          <p:cNvCxnSpPr>
            <a:cxnSpLocks/>
          </p:cNvCxnSpPr>
          <p:nvPr/>
        </p:nvCxnSpPr>
        <p:spPr>
          <a:xfrm flipH="1">
            <a:off x="4975583" y="3291830"/>
            <a:ext cx="72008" cy="288032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613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227FC74-6068-28DC-CE69-C94E5151B4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statics of a 2-dimensional problem is a set of linear inequalities:</a:t>
                </a:r>
              </a:p>
              <a:p>
                <a:pPr lvl="1"/>
                <a:r>
                  <a:rPr lang="en-US" dirty="0"/>
                  <a:t>Each non-</a:t>
                </a:r>
                <a:r>
                  <a:rPr lang="en-US" dirty="0" err="1"/>
                  <a:t>holded</a:t>
                </a:r>
                <a:r>
                  <a:rPr lang="en-US" dirty="0"/>
                  <a:t> block: add two constraints</a:t>
                </a:r>
              </a:p>
              <a:p>
                <a:pPr lvl="2"/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Each interface between two blocks: add two constraints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227FC74-6068-28DC-CE69-C94E5151B4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2C895651-851E-476B-FD08-7A60E9810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183EB-000D-744D-42A3-A92E33FD9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516C3-0DA0-DC51-EF9F-A6F39D8A5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D1CF7-1FB7-606B-7F08-B7B1B04A4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2392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 (valid?) offset:</a:t>
            </a:r>
          </a:p>
          <a:p>
            <a:pPr lvl="2"/>
            <a:r>
              <a:rPr lang="en-CH" dirty="0"/>
              <a:t>A number between 0 and 1</a:t>
            </a:r>
          </a:p>
          <a:p>
            <a:pPr lvl="2"/>
            <a:r>
              <a:rPr lang="en-CH" dirty="0"/>
              <a:t>Without the valid</a:t>
            </a:r>
            <a:r>
              <a:rPr lang="fr-CH" dirty="0"/>
              <a:t>i</a:t>
            </a:r>
            <a:r>
              <a:rPr lang="en-CH" dirty="0"/>
              <a:t>ty check: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30</a:t>
            </a:fld>
            <a:endParaRPr lang="fr-FR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139952" y="401191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000AAC-76A3-F4FC-FADC-CC56BD1CD3D7}"/>
              </a:ext>
            </a:extLst>
          </p:cNvPr>
          <p:cNvCxnSpPr>
            <a:cxnSpLocks/>
          </p:cNvCxnSpPr>
          <p:nvPr/>
        </p:nvCxnSpPr>
        <p:spPr>
          <a:xfrm flipH="1">
            <a:off x="4676503" y="3291830"/>
            <a:ext cx="371088" cy="1480467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9DA496-AC1A-C51E-3ED3-2686241B8B03}"/>
              </a:ext>
            </a:extLst>
          </p:cNvPr>
          <p:cNvSpPr txBox="1"/>
          <p:nvPr/>
        </p:nvSpPr>
        <p:spPr>
          <a:xfrm>
            <a:off x="4427984" y="3723878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7087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Idea: it takes 3 sub-actions to put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a block</a:t>
            </a:r>
          </a:p>
          <a:p>
            <a:pPr lvl="1"/>
            <a:r>
              <a:rPr lang="en-CH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Chose two valid faces</a:t>
            </a:r>
          </a:p>
          <a:p>
            <a:pPr lvl="1"/>
            <a:r>
              <a:rPr lang="en-CH" dirty="0"/>
              <a:t>Chose a (valid?) offset:</a:t>
            </a:r>
          </a:p>
          <a:p>
            <a:pPr lvl="2"/>
            <a:r>
              <a:rPr lang="en-CH" dirty="0"/>
              <a:t>A number between 0 and 1</a:t>
            </a:r>
          </a:p>
          <a:p>
            <a:pPr lvl="2"/>
            <a:r>
              <a:rPr lang="en-CH" dirty="0"/>
              <a:t>With the valid</a:t>
            </a:r>
            <a:r>
              <a:rPr lang="fr-CH" dirty="0"/>
              <a:t>i</a:t>
            </a:r>
            <a:r>
              <a:rPr lang="en-CH" dirty="0"/>
              <a:t>ty check: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31</a:t>
            </a:fld>
            <a:endParaRPr lang="fr-FR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65F2F11-E97D-1561-D35C-AF5522EC90BE}"/>
              </a:ext>
            </a:extLst>
          </p:cNvPr>
          <p:cNvSpPr/>
          <p:nvPr/>
        </p:nvSpPr>
        <p:spPr>
          <a:xfrm rot="4571819">
            <a:off x="5496974" y="3208692"/>
            <a:ext cx="720080" cy="72008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4860032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4572000" y="4011910"/>
            <a:ext cx="72008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FE8723A-A833-34A7-E688-E55D5EAE7179}"/>
              </a:ext>
            </a:extLst>
          </p:cNvPr>
          <p:cNvSpPr/>
          <p:nvPr/>
        </p:nvSpPr>
        <p:spPr>
          <a:xfrm rot="10800000">
            <a:off x="4283968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000AAC-76A3-F4FC-FADC-CC56BD1CD3D7}"/>
              </a:ext>
            </a:extLst>
          </p:cNvPr>
          <p:cNvCxnSpPr>
            <a:cxnSpLocks/>
          </p:cNvCxnSpPr>
          <p:nvPr/>
        </p:nvCxnSpPr>
        <p:spPr>
          <a:xfrm flipH="1">
            <a:off x="4860032" y="3291830"/>
            <a:ext cx="187559" cy="72008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9DA496-AC1A-C51E-3ED3-2686241B8B03}"/>
              </a:ext>
            </a:extLst>
          </p:cNvPr>
          <p:cNvSpPr txBox="1"/>
          <p:nvPr/>
        </p:nvSpPr>
        <p:spPr>
          <a:xfrm>
            <a:off x="5004048" y="3579862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8263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About the valid offset:</a:t>
            </a:r>
          </a:p>
          <a:p>
            <a:pPr lvl="1"/>
            <a:r>
              <a:rPr lang="en-CH" dirty="0"/>
              <a:t>An interface can have different valid regions</a:t>
            </a:r>
          </a:p>
          <a:p>
            <a:pPr lvl="1"/>
            <a:r>
              <a:rPr lang="en-CH" dirty="0"/>
              <a:t>Leads to discontinuity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32</a:t>
            </a:fld>
            <a:endParaRPr lang="fr-FR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205172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169168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D37A499-A263-D333-11A2-6FF6C273EAD5}"/>
              </a:ext>
            </a:extLst>
          </p:cNvPr>
          <p:cNvSpPr/>
          <p:nvPr/>
        </p:nvSpPr>
        <p:spPr>
          <a:xfrm rot="10800000">
            <a:off x="1547664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C181543D-2B32-288F-9D29-F00BE5B443BF}"/>
              </a:ext>
            </a:extLst>
          </p:cNvPr>
          <p:cNvSpPr/>
          <p:nvPr/>
        </p:nvSpPr>
        <p:spPr>
          <a:xfrm rot="10800000">
            <a:off x="1556373" y="3283121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37C8C4-4E2B-EB73-83DB-807548461040}"/>
              </a:ext>
            </a:extLst>
          </p:cNvPr>
          <p:cNvCxnSpPr>
            <a:cxnSpLocks/>
          </p:cNvCxnSpPr>
          <p:nvPr/>
        </p:nvCxnSpPr>
        <p:spPr>
          <a:xfrm>
            <a:off x="1691680" y="4011910"/>
            <a:ext cx="432048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rapezoid 16">
            <a:extLst>
              <a:ext uri="{FF2B5EF4-FFF2-40B4-BE49-F238E27FC236}">
                <a16:creationId xmlns:a16="http://schemas.microsoft.com/office/drawing/2014/main" id="{27388421-CCF0-BDCE-9B10-00D60453AD0E}"/>
              </a:ext>
            </a:extLst>
          </p:cNvPr>
          <p:cNvSpPr/>
          <p:nvPr/>
        </p:nvSpPr>
        <p:spPr>
          <a:xfrm>
            <a:off x="493204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E10B07-207D-766E-DEC6-A4FEE08D93BA}"/>
              </a:ext>
            </a:extLst>
          </p:cNvPr>
          <p:cNvSpPr/>
          <p:nvPr/>
        </p:nvSpPr>
        <p:spPr>
          <a:xfrm>
            <a:off x="457200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rapezoid 19">
            <a:extLst>
              <a:ext uri="{FF2B5EF4-FFF2-40B4-BE49-F238E27FC236}">
                <a16:creationId xmlns:a16="http://schemas.microsoft.com/office/drawing/2014/main" id="{25B49BC4-2C0E-D313-6BAE-43A76BDD9B77}"/>
              </a:ext>
            </a:extLst>
          </p:cNvPr>
          <p:cNvSpPr/>
          <p:nvPr/>
        </p:nvSpPr>
        <p:spPr>
          <a:xfrm rot="10800000">
            <a:off x="5436096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8B5A8FA-014D-BF42-8068-6AFD4EA96CA2}"/>
              </a:ext>
            </a:extLst>
          </p:cNvPr>
          <p:cNvCxnSpPr>
            <a:cxnSpLocks/>
          </p:cNvCxnSpPr>
          <p:nvPr/>
        </p:nvCxnSpPr>
        <p:spPr>
          <a:xfrm>
            <a:off x="4572000" y="4011910"/>
            <a:ext cx="1080120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4BA70AD-33C3-CC57-C610-E74A900CD152}"/>
              </a:ext>
            </a:extLst>
          </p:cNvPr>
          <p:cNvSpPr txBox="1"/>
          <p:nvPr/>
        </p:nvSpPr>
        <p:spPr>
          <a:xfrm>
            <a:off x="1619672" y="4011910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F7F183-4B7D-20F3-F9F7-C204AF6A51F4}"/>
              </a:ext>
            </a:extLst>
          </p:cNvPr>
          <p:cNvSpPr txBox="1"/>
          <p:nvPr/>
        </p:nvSpPr>
        <p:spPr>
          <a:xfrm>
            <a:off x="4716016" y="4011910"/>
            <a:ext cx="66556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=k+</a:t>
            </a:r>
            <a:r>
              <a:rPr lang="el-GR" dirty="0"/>
              <a:t>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0147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2" name="Content Placeholder 61">
                <a:extLst>
                  <a:ext uri="{FF2B5EF4-FFF2-40B4-BE49-F238E27FC236}">
                    <a16:creationId xmlns:a16="http://schemas.microsoft.com/office/drawing/2014/main" id="{387DAB2C-A12F-9493-F48E-745E461779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About the valid offset:</a:t>
                </a:r>
              </a:p>
              <a:p>
                <a:pPr lvl="1"/>
                <a:r>
                  <a:rPr lang="en-CH" dirty="0"/>
                  <a:t>An interface can have different valid regions</a:t>
                </a:r>
              </a:p>
              <a:p>
                <a:pPr lvl="1"/>
                <a:r>
                  <a:rPr lang="en-CH" dirty="0"/>
                  <a:t>Leads to discontinuity</a:t>
                </a:r>
              </a:p>
              <a:p>
                <a:pPr lvl="1"/>
                <a:r>
                  <a:rPr lang="en-CH" dirty="0"/>
                  <a:t>If x is to be discretised, might be good to add some inputs:</a:t>
                </a:r>
              </a:p>
              <a:p>
                <a:pPr lvl="2"/>
                <a:r>
                  <a:rPr lang="en-CH" dirty="0"/>
                  <a:t>Formally: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≤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ℕ</m:t>
                            </m:r>
                          </m:e>
                          <m:sup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𝜖</m:t>
                        </m:r>
                      </m:e>
                    </m:d>
                  </m:oMath>
                </a14:m>
                <a:endParaRPr lang="en-CH" dirty="0"/>
              </a:p>
            </p:txBody>
          </p:sp>
        </mc:Choice>
        <mc:Fallback xmlns="">
          <p:sp>
            <p:nvSpPr>
              <p:cNvPr id="62" name="Content Placeholder 61">
                <a:extLst>
                  <a:ext uri="{FF2B5EF4-FFF2-40B4-BE49-F238E27FC236}">
                    <a16:creationId xmlns:a16="http://schemas.microsoft.com/office/drawing/2014/main" id="{387DAB2C-A12F-9493-F48E-745E461779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33</a:t>
            </a:fld>
            <a:endParaRPr lang="fr-FR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205172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169168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D37A499-A263-D333-11A2-6FF6C273EAD5}"/>
              </a:ext>
            </a:extLst>
          </p:cNvPr>
          <p:cNvSpPr/>
          <p:nvPr/>
        </p:nvSpPr>
        <p:spPr>
          <a:xfrm rot="10800000">
            <a:off x="1547664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C181543D-2B32-288F-9D29-F00BE5B443BF}"/>
              </a:ext>
            </a:extLst>
          </p:cNvPr>
          <p:cNvSpPr/>
          <p:nvPr/>
        </p:nvSpPr>
        <p:spPr>
          <a:xfrm rot="10800000">
            <a:off x="1556373" y="3283121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37C8C4-4E2B-EB73-83DB-807548461040}"/>
              </a:ext>
            </a:extLst>
          </p:cNvPr>
          <p:cNvCxnSpPr>
            <a:cxnSpLocks/>
          </p:cNvCxnSpPr>
          <p:nvPr/>
        </p:nvCxnSpPr>
        <p:spPr>
          <a:xfrm>
            <a:off x="1691680" y="4011910"/>
            <a:ext cx="432048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rapezoid 16">
            <a:extLst>
              <a:ext uri="{FF2B5EF4-FFF2-40B4-BE49-F238E27FC236}">
                <a16:creationId xmlns:a16="http://schemas.microsoft.com/office/drawing/2014/main" id="{27388421-CCF0-BDCE-9B10-00D60453AD0E}"/>
              </a:ext>
            </a:extLst>
          </p:cNvPr>
          <p:cNvSpPr/>
          <p:nvPr/>
        </p:nvSpPr>
        <p:spPr>
          <a:xfrm>
            <a:off x="4932040" y="3291830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E10B07-207D-766E-DEC6-A4FEE08D93BA}"/>
              </a:ext>
            </a:extLst>
          </p:cNvPr>
          <p:cNvSpPr/>
          <p:nvPr/>
        </p:nvSpPr>
        <p:spPr>
          <a:xfrm>
            <a:off x="4572000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rapezoid 19">
            <a:extLst>
              <a:ext uri="{FF2B5EF4-FFF2-40B4-BE49-F238E27FC236}">
                <a16:creationId xmlns:a16="http://schemas.microsoft.com/office/drawing/2014/main" id="{25B49BC4-2C0E-D313-6BAE-43A76BDD9B77}"/>
              </a:ext>
            </a:extLst>
          </p:cNvPr>
          <p:cNvSpPr/>
          <p:nvPr/>
        </p:nvSpPr>
        <p:spPr>
          <a:xfrm rot="10800000">
            <a:off x="5436096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8B5A8FA-014D-BF42-8068-6AFD4EA96CA2}"/>
              </a:ext>
            </a:extLst>
          </p:cNvPr>
          <p:cNvCxnSpPr>
            <a:cxnSpLocks/>
          </p:cNvCxnSpPr>
          <p:nvPr/>
        </p:nvCxnSpPr>
        <p:spPr>
          <a:xfrm>
            <a:off x="4572000" y="4011910"/>
            <a:ext cx="1080120" cy="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4BA70AD-33C3-CC57-C610-E74A900CD152}"/>
              </a:ext>
            </a:extLst>
          </p:cNvPr>
          <p:cNvSpPr txBox="1"/>
          <p:nvPr/>
        </p:nvSpPr>
        <p:spPr>
          <a:xfrm>
            <a:off x="1619672" y="4011910"/>
            <a:ext cx="4972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F7F183-4B7D-20F3-F9F7-C204AF6A51F4}"/>
              </a:ext>
            </a:extLst>
          </p:cNvPr>
          <p:cNvSpPr txBox="1"/>
          <p:nvPr/>
        </p:nvSpPr>
        <p:spPr>
          <a:xfrm>
            <a:off x="4716016" y="4011910"/>
            <a:ext cx="66556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X</a:t>
            </a:r>
            <a:r>
              <a:rPr lang="en-CH" dirty="0"/>
              <a:t>=k+</a:t>
            </a:r>
            <a:r>
              <a:rPr lang="el-GR" dirty="0"/>
              <a:t>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3551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535742-171B-5DDD-D701-927417EC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Can be stored in a dynamic tree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790DA7-0D8F-45FC-348B-FF9E16E85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56251-D5D6-F618-2710-4C59FB93A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DC6BC-FF87-606A-477A-71B0ED819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69314-33D2-35BB-628F-2424CF629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05241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535742-171B-5DDD-D701-927417EC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Can use a triangle grid instead:</a:t>
            </a:r>
          </a:p>
          <a:p>
            <a:pPr lvl="1"/>
            <a:r>
              <a:rPr lang="en-CH" dirty="0"/>
              <a:t>Limited in the shapes</a:t>
            </a:r>
          </a:p>
          <a:p>
            <a:pPr lvl="1"/>
            <a:r>
              <a:rPr lang="en-CH" dirty="0" err="1"/>
              <a:t>Onl</a:t>
            </a:r>
            <a:r>
              <a:rPr lang="fr-CH" dirty="0"/>
              <a:t>y</a:t>
            </a:r>
            <a:r>
              <a:rPr lang="en-CH" dirty="0"/>
              <a:t> 60 or 120 degrees angles are possible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790DA7-0D8F-45FC-348B-FF9E16E85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Action set</a:t>
            </a:r>
            <a:r>
              <a:rPr lang="en-CH"/>
              <a:t>: discretised </a:t>
            </a:r>
            <a:r>
              <a:rPr lang="en-CH" dirty="0"/>
              <a:t>state space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56251-D5D6-F618-2710-4C59FB93A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DC6BC-FF87-606A-477A-71B0ED819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69314-33D2-35BB-628F-2424CF629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35</a:t>
            </a:fld>
            <a:endParaRPr lang="fr-FR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6BE600DB-856A-BCE0-CB81-C45894BF6D06}"/>
              </a:ext>
            </a:extLst>
          </p:cNvPr>
          <p:cNvSpPr/>
          <p:nvPr/>
        </p:nvSpPr>
        <p:spPr>
          <a:xfrm>
            <a:off x="169168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6049C579-4034-CD4B-D0C8-69E21A2C0F4D}"/>
              </a:ext>
            </a:extLst>
          </p:cNvPr>
          <p:cNvSpPr/>
          <p:nvPr/>
        </p:nvSpPr>
        <p:spPr>
          <a:xfrm>
            <a:off x="241176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812AFC72-183C-2DE2-E85F-224DBE22DA23}"/>
              </a:ext>
            </a:extLst>
          </p:cNvPr>
          <p:cNvSpPr/>
          <p:nvPr/>
        </p:nvSpPr>
        <p:spPr>
          <a:xfrm>
            <a:off x="313184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16553A1A-CF6A-0479-94EC-95E1ABD837CE}"/>
              </a:ext>
            </a:extLst>
          </p:cNvPr>
          <p:cNvSpPr/>
          <p:nvPr/>
        </p:nvSpPr>
        <p:spPr>
          <a:xfrm>
            <a:off x="385192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1ED3165B-C8C2-F7A5-68AA-669F36890D8B}"/>
              </a:ext>
            </a:extLst>
          </p:cNvPr>
          <p:cNvSpPr/>
          <p:nvPr/>
        </p:nvSpPr>
        <p:spPr>
          <a:xfrm>
            <a:off x="457200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D5202F1D-4675-953B-8A99-1C6ADFEBCE5E}"/>
              </a:ext>
            </a:extLst>
          </p:cNvPr>
          <p:cNvSpPr/>
          <p:nvPr/>
        </p:nvSpPr>
        <p:spPr>
          <a:xfrm>
            <a:off x="5292080" y="3984750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9CCA48A6-B85E-C09D-CEB2-089A4F89A42D}"/>
              </a:ext>
            </a:extLst>
          </p:cNvPr>
          <p:cNvSpPr/>
          <p:nvPr/>
        </p:nvSpPr>
        <p:spPr>
          <a:xfrm rot="10800000">
            <a:off x="241176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E0107C01-C47F-CCB4-E6F6-E7169891958E}"/>
              </a:ext>
            </a:extLst>
          </p:cNvPr>
          <p:cNvSpPr/>
          <p:nvPr/>
        </p:nvSpPr>
        <p:spPr>
          <a:xfrm rot="10800000">
            <a:off x="169168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5E925544-17CB-8190-2938-3B332FEE488D}"/>
              </a:ext>
            </a:extLst>
          </p:cNvPr>
          <p:cNvSpPr/>
          <p:nvPr/>
        </p:nvSpPr>
        <p:spPr>
          <a:xfrm rot="10800000">
            <a:off x="313184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C6B12F5-1A3D-2A48-1D10-4396138B30AC}"/>
              </a:ext>
            </a:extLst>
          </p:cNvPr>
          <p:cNvSpPr/>
          <p:nvPr/>
        </p:nvSpPr>
        <p:spPr>
          <a:xfrm rot="10800000">
            <a:off x="385192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E5F343A6-DA0B-0F22-7156-DB3660ADF32E}"/>
              </a:ext>
            </a:extLst>
          </p:cNvPr>
          <p:cNvSpPr/>
          <p:nvPr/>
        </p:nvSpPr>
        <p:spPr>
          <a:xfrm rot="10800000">
            <a:off x="4572000" y="3363838"/>
            <a:ext cx="720000" cy="619200"/>
          </a:xfrm>
          <a:prstGeom prst="triangl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B032C27D-269A-347B-EB6C-E4B4709E6C41}"/>
              </a:ext>
            </a:extLst>
          </p:cNvPr>
          <p:cNvSpPr/>
          <p:nvPr/>
        </p:nvSpPr>
        <p:spPr>
          <a:xfrm rot="10800000">
            <a:off x="5292080" y="3363838"/>
            <a:ext cx="720000" cy="6192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C192FC2-C04F-0C4D-0310-4C2B2EE2C669}"/>
              </a:ext>
            </a:extLst>
          </p:cNvPr>
          <p:cNvCxnSpPr>
            <a:cxnSpLocks/>
            <a:stCxn id="26" idx="0"/>
            <a:endCxn id="30" idx="0"/>
          </p:cNvCxnSpPr>
          <p:nvPr/>
        </p:nvCxnSpPr>
        <p:spPr>
          <a:xfrm>
            <a:off x="2051680" y="3983038"/>
            <a:ext cx="360040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3B19C55D-7CB7-7FDB-C521-61505D72FF66}"/>
              </a:ext>
            </a:extLst>
          </p:cNvPr>
          <p:cNvSpPr/>
          <p:nvPr/>
        </p:nvSpPr>
        <p:spPr>
          <a:xfrm>
            <a:off x="1696207" y="3988052"/>
            <a:ext cx="1074154" cy="608976"/>
          </a:xfrm>
          <a:prstGeom prst="parallelogram">
            <a:avLst>
              <a:gd name="adj" fmla="val 569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apezoid 34">
            <a:extLst>
              <a:ext uri="{FF2B5EF4-FFF2-40B4-BE49-F238E27FC236}">
                <a16:creationId xmlns:a16="http://schemas.microsoft.com/office/drawing/2014/main" id="{AAC7CC4D-8568-CAE4-4294-AE2919C1F6CE}"/>
              </a:ext>
            </a:extLst>
          </p:cNvPr>
          <p:cNvSpPr/>
          <p:nvPr/>
        </p:nvSpPr>
        <p:spPr>
          <a:xfrm>
            <a:off x="3131839" y="3983525"/>
            <a:ext cx="1435633" cy="620162"/>
          </a:xfrm>
          <a:prstGeom prst="trapezoid">
            <a:avLst>
              <a:gd name="adj" fmla="val 585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380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387DAB2C-A12F-9493-F48E-745E4617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First point: Does the second robot knows if the first one is holding a block?</a:t>
            </a:r>
          </a:p>
          <a:p>
            <a:r>
              <a:rPr lang="en-CH" dirty="0"/>
              <a:t>Two different amount of information:</a:t>
            </a:r>
          </a:p>
          <a:p>
            <a:pPr lvl="1"/>
            <a:r>
              <a:rPr lang="en-CH" dirty="0"/>
              <a:t>Corners</a:t>
            </a:r>
          </a:p>
          <a:p>
            <a:pPr lvl="1"/>
            <a:r>
              <a:rPr lang="en-CH" dirty="0"/>
              <a:t>Corners structured</a:t>
            </a:r>
          </a:p>
          <a:p>
            <a:pPr lvl="2"/>
            <a:r>
              <a:rPr lang="en-CH" dirty="0"/>
              <a:t> (knowing which corner they are connected to)</a:t>
            </a:r>
          </a:p>
          <a:p>
            <a:pPr lvl="1"/>
            <a:r>
              <a:rPr lang="en-CH" dirty="0"/>
              <a:t>Corners + contact points</a:t>
            </a:r>
          </a:p>
          <a:p>
            <a:pPr lvl="1"/>
            <a:r>
              <a:rPr lang="en-CH" dirty="0"/>
              <a:t>Value of the forces applied on a block?</a:t>
            </a:r>
          </a:p>
          <a:p>
            <a:endParaRPr lang="en-CH" dirty="0"/>
          </a:p>
          <a:p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6945BD-4875-0193-B735-B6EF8382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Observation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A1FB-A38C-DB4C-BBAF-7B82D586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FEF7-78C1-07C8-81B0-8312E652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61FD6-3507-DE03-E2AE-2CBFC07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36</a:t>
            </a:fld>
            <a:endParaRPr lang="fr-FR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D39632A-5E92-328C-ACC8-DF471D9854C3}"/>
              </a:ext>
            </a:extLst>
          </p:cNvPr>
          <p:cNvSpPr/>
          <p:nvPr/>
        </p:nvSpPr>
        <p:spPr>
          <a:xfrm>
            <a:off x="7227587" y="3300539"/>
            <a:ext cx="720080" cy="720080"/>
          </a:xfrm>
          <a:prstGeom prst="trapezoid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D60790-A9E5-E43C-ECC5-E44DF064BCE7}"/>
              </a:ext>
            </a:extLst>
          </p:cNvPr>
          <p:cNvSpPr/>
          <p:nvPr/>
        </p:nvSpPr>
        <p:spPr>
          <a:xfrm>
            <a:off x="6876256" y="4011910"/>
            <a:ext cx="1440160" cy="720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C181543D-2B32-288F-9D29-F00BE5B443BF}"/>
              </a:ext>
            </a:extLst>
          </p:cNvPr>
          <p:cNvSpPr/>
          <p:nvPr/>
        </p:nvSpPr>
        <p:spPr>
          <a:xfrm rot="10800000">
            <a:off x="6732240" y="3291830"/>
            <a:ext cx="720080" cy="720080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2EC6D43-F3E0-289D-F11F-3713100E013D}"/>
              </a:ext>
            </a:extLst>
          </p:cNvPr>
          <p:cNvSpPr/>
          <p:nvPr/>
        </p:nvSpPr>
        <p:spPr>
          <a:xfrm>
            <a:off x="7236296" y="393990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00ADE9D-D741-8B74-29E1-599B38AF00FE}"/>
              </a:ext>
            </a:extLst>
          </p:cNvPr>
          <p:cNvSpPr/>
          <p:nvPr/>
        </p:nvSpPr>
        <p:spPr>
          <a:xfrm>
            <a:off x="6876256" y="393990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509ABF-92D2-D59A-A9F2-196EEF23A00F}"/>
              </a:ext>
            </a:extLst>
          </p:cNvPr>
          <p:cNvSpPr/>
          <p:nvPr/>
        </p:nvSpPr>
        <p:spPr>
          <a:xfrm>
            <a:off x="7380312" y="321982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48455C7-0467-3341-C16A-22E551BAB1EF}"/>
              </a:ext>
            </a:extLst>
          </p:cNvPr>
          <p:cNvSpPr/>
          <p:nvPr/>
        </p:nvSpPr>
        <p:spPr>
          <a:xfrm>
            <a:off x="6660232" y="3219822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421A42A-7E9E-15CA-F6CE-B1CFC7CD5F84}"/>
              </a:ext>
            </a:extLst>
          </p:cNvPr>
          <p:cNvSpPr/>
          <p:nvPr/>
        </p:nvSpPr>
        <p:spPr>
          <a:xfrm>
            <a:off x="7702205" y="3247570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4A3B743-1E22-88F7-8B0E-46A04CB0BA8A}"/>
              </a:ext>
            </a:extLst>
          </p:cNvPr>
          <p:cNvSpPr/>
          <p:nvPr/>
        </p:nvSpPr>
        <p:spPr>
          <a:xfrm>
            <a:off x="7389021" y="3228531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F12594D-4540-1507-23B1-2FCDE92C9301}"/>
              </a:ext>
            </a:extLst>
          </p:cNvPr>
          <p:cNvSpPr/>
          <p:nvPr/>
        </p:nvSpPr>
        <p:spPr>
          <a:xfrm>
            <a:off x="7911211" y="3961674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8A7896B-6DB1-41CA-E82C-5A0809360EF3}"/>
              </a:ext>
            </a:extLst>
          </p:cNvPr>
          <p:cNvSpPr/>
          <p:nvPr/>
        </p:nvSpPr>
        <p:spPr>
          <a:xfrm>
            <a:off x="8259553" y="3979091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6D22047-C847-31FB-9668-F39A4EDB41C9}"/>
              </a:ext>
            </a:extLst>
          </p:cNvPr>
          <p:cNvSpPr/>
          <p:nvPr/>
        </p:nvSpPr>
        <p:spPr>
          <a:xfrm>
            <a:off x="6822638" y="4667068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3A3B7A7-47E1-5903-6F15-E826BADC7A00}"/>
              </a:ext>
            </a:extLst>
          </p:cNvPr>
          <p:cNvSpPr/>
          <p:nvPr/>
        </p:nvSpPr>
        <p:spPr>
          <a:xfrm>
            <a:off x="8268261" y="4684484"/>
            <a:ext cx="108000" cy="10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8334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17EBF-7DE0-7B91-A1C0-58A372887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18/10/22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A966C-6383-052B-808C-91F3D55A8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</a:p>
          <a:p>
            <a:r>
              <a:rPr lang="en-CH" dirty="0"/>
              <a:t>Triangle grid and possible scenarios</a:t>
            </a:r>
          </a:p>
          <a:p>
            <a:r>
              <a:rPr lang="en-CH" dirty="0"/>
              <a:t>Change in equilibrium calculation</a:t>
            </a:r>
          </a:p>
          <a:p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2F3ECDE-0A79-1D81-DCBB-A0BD917FD9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E59497-9536-DE64-E914-DEDF4DA7F0C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74EB9-C5B2-9413-3F93-B0B7DB7959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FA03A2-0844-3BFB-D636-F29C0F73FA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43509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47BDE6-6060-B486-3F20-B65D00DB2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Problems with continuous:</a:t>
            </a:r>
          </a:p>
          <a:p>
            <a:pPr lvl="1"/>
            <a:r>
              <a:rPr lang="en-CH" dirty="0"/>
              <a:t>Describing the actions would have been dynamic and growing linearly with the number of blocks</a:t>
            </a:r>
          </a:p>
          <a:p>
            <a:pPr lvl="1"/>
            <a:r>
              <a:rPr lang="en-CH" dirty="0"/>
              <a:t>Each face would require to test whether or not the last action changed its parameter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D850E98-F268-E4CC-625D-EB729D0D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860D4-986A-22A2-3206-E3A55B188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B8C74-8D3E-4AC2-4853-AEB4D75A3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7AFE6-DFF9-4D32-68AA-D76A88F5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25987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Idea: replace the quadrilateral blocks by a grid equilateral triangles</a:t>
                </a:r>
              </a:p>
              <a:p>
                <a:r>
                  <a:rPr lang="en-CH" dirty="0"/>
                  <a:t>Only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𝑡𝑦𝑝𝑒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𝑏𝑙𝑜𝑐𝑘</m:t>
                        </m:r>
                      </m:sub>
                    </m:sSub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CH" dirty="0"/>
                  <a:t> possible actions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3D850E98-F268-E4CC-625D-EB729D0D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860D4-986A-22A2-3206-E3A55B188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B8C74-8D3E-4AC2-4853-AEB4D75A3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7AFE6-DFF9-4D32-68AA-D76A88F5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39</a:t>
            </a:fld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F79051-CA59-0F0C-9AEA-08A422BA3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2571750"/>
            <a:ext cx="4211960" cy="206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287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CFD2462-F674-CA05-3401-6F39B57CB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6716DD-695C-91D1-E000-3FEC79F75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F68E-75A7-36B7-7E50-E227DE580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C4509-C60B-4676-8C6A-D6B5F61B9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2AAC1-21BD-EFAF-8553-6588190D1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C03677-C4F6-415C-DA93-9CAEFA103BCC}"/>
              </a:ext>
            </a:extLst>
          </p:cNvPr>
          <p:cNvSpPr/>
          <p:nvPr/>
        </p:nvSpPr>
        <p:spPr>
          <a:xfrm>
            <a:off x="1691680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740FB3-D16C-7E7B-BEBD-28CFCFD171F3}"/>
              </a:ext>
            </a:extLst>
          </p:cNvPr>
          <p:cNvSpPr/>
          <p:nvPr/>
        </p:nvSpPr>
        <p:spPr>
          <a:xfrm>
            <a:off x="1979712" y="257175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3886F60-F3DA-7281-556A-F301B1143D0A}"/>
              </a:ext>
            </a:extLst>
          </p:cNvPr>
          <p:cNvCxnSpPr>
            <a:cxnSpLocks/>
          </p:cNvCxnSpPr>
          <p:nvPr/>
        </p:nvCxnSpPr>
        <p:spPr>
          <a:xfrm>
            <a:off x="1979712" y="3291830"/>
            <a:ext cx="432048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A696919-A09E-1FC1-2185-697D451D7FD9}"/>
              </a:ext>
            </a:extLst>
          </p:cNvPr>
          <p:cNvSpPr/>
          <p:nvPr/>
        </p:nvSpPr>
        <p:spPr>
          <a:xfrm>
            <a:off x="2555776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0C71F60-8858-5990-251B-7FCAFAB3DDCA}"/>
              </a:ext>
            </a:extLst>
          </p:cNvPr>
          <p:cNvCxnSpPr>
            <a:cxnSpLocks/>
          </p:cNvCxnSpPr>
          <p:nvPr/>
        </p:nvCxnSpPr>
        <p:spPr>
          <a:xfrm>
            <a:off x="2555776" y="3291830"/>
            <a:ext cx="144016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8365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99592" y="987574"/>
                <a:ext cx="4896544" cy="3888432"/>
              </a:xfrm>
            </p:spPr>
            <p:txBody>
              <a:bodyPr/>
              <a:lstStyle/>
              <a:p>
                <a:r>
                  <a:rPr lang="en-CH" dirty="0"/>
                  <a:t>Extremely fast to rule out impossible move (like leaving the block in the air or putting it at an already occupied place)</a:t>
                </a:r>
              </a:p>
              <a:p>
                <a:r>
                  <a:rPr lang="en-CH" dirty="0"/>
                  <a:t>Scales with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𝑠𝑖𝑑𝑒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:r>
                  <a:rPr lang="en-CH" dirty="0"/>
                  <a:t>Example: try to place hexagons at random position (the central one is fixed</a:t>
                </a:r>
              </a:p>
              <a:p>
                <a:pPr lvl="1"/>
                <a:r>
                  <a:rPr lang="en-CH" dirty="0"/>
                  <a:t>Number of action possible: 2500 (50x50), rotation not allowed</a:t>
                </a:r>
              </a:p>
              <a:p>
                <a:pPr lvl="1"/>
                <a:r>
                  <a:rPr lang="en-CH" dirty="0"/>
                  <a:t>Time needed to put 500 blocks: 1.84s</a:t>
                </a:r>
              </a:p>
              <a:p>
                <a:endParaRPr lang="en-CH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E47BDE6-6060-B486-3F20-B65D00DB2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9592" y="987574"/>
                <a:ext cx="4896544" cy="3888432"/>
              </a:xfrm>
              <a:blipFill>
                <a:blip r:embed="rId2"/>
                <a:stretch>
                  <a:fillRect t="-14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3D850E98-F268-E4CC-625D-EB729D0D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Switch to discrete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860D4-986A-22A2-3206-E3A55B188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B8C74-8D3E-4AC2-4853-AEB4D75A3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7AFE6-DFF9-4D32-68AA-D76A88F5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40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D85E9B-7EC9-782E-F2F7-2DAB1169F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896153" y="1239485"/>
            <a:ext cx="4371716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8008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8F3A15-3492-BEB2-60BF-260214D65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Use two types of blocks: hinge and link</a:t>
            </a:r>
          </a:p>
          <a:p>
            <a:r>
              <a:rPr lang="en-CH" dirty="0"/>
              <a:t>Try to build arches with different terrains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6B1FDC-CB91-BCD6-A2B4-09C491A3C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Possible scenarios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443D8-6E76-D99F-DD5F-842260592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53D59-CADB-DBD6-D500-C4E113D20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1D8FC-786E-097B-1DF3-A3B9E5A38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41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20C3B6-D146-FA5E-6DD1-5303E5AD31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8" t="11133" r="22927"/>
          <a:stretch/>
        </p:blipFill>
        <p:spPr>
          <a:xfrm>
            <a:off x="5364088" y="2643758"/>
            <a:ext cx="3545714" cy="208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4098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8F3A15-3492-BEB2-60BF-260214D65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Use only </a:t>
            </a:r>
            <a:r>
              <a:rPr lang="en-CH" dirty="0" err="1"/>
              <a:t>hexagonals</a:t>
            </a:r>
            <a:endParaRPr lang="en-CH" dirty="0"/>
          </a:p>
          <a:p>
            <a:r>
              <a:rPr lang="en-CH" dirty="0"/>
              <a:t>Start with a full terrain</a:t>
            </a:r>
          </a:p>
          <a:p>
            <a:r>
              <a:rPr lang="en-CH" dirty="0"/>
              <a:t>Remove blocks so the other robot make the structure collapse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6B1FDC-CB91-BCD6-A2B4-09C491A3C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Possible scenarios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443D8-6E76-D99F-DD5F-842260592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53D59-CADB-DBD6-D500-C4E113D20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1D8FC-786E-097B-1DF3-A3B9E5A38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79536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A3B093-41F8-B273-0DBF-FA9BAB20B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Optimization library not usable:</a:t>
            </a:r>
          </a:p>
          <a:p>
            <a:pPr lvl="1"/>
            <a:r>
              <a:rPr lang="en-CH" dirty="0"/>
              <a:t>Time taken to build the model is too long (constant 3s)</a:t>
            </a:r>
          </a:p>
          <a:p>
            <a:pPr lvl="1"/>
            <a:r>
              <a:rPr lang="en-CH" dirty="0"/>
              <a:t>Whereas the solving time is only 0.025s</a:t>
            </a:r>
          </a:p>
          <a:p>
            <a:r>
              <a:rPr lang="en-CH" dirty="0"/>
              <a:t>Try a non-sequential approach with SciPy:</a:t>
            </a:r>
          </a:p>
          <a:p>
            <a:pPr lvl="1"/>
            <a:r>
              <a:rPr lang="en-CH" dirty="0"/>
              <a:t>Works quite well:</a:t>
            </a:r>
          </a:p>
          <a:p>
            <a:pPr lvl="2"/>
            <a:r>
              <a:rPr lang="en-CH" dirty="0"/>
              <a:t>300 blocks at random on a (30x20) grid:</a:t>
            </a:r>
          </a:p>
          <a:p>
            <a:pPr lvl="2"/>
            <a:r>
              <a:rPr lang="fr-CH" dirty="0"/>
              <a:t>T</a:t>
            </a:r>
            <a:r>
              <a:rPr lang="en-CH" dirty="0" err="1"/>
              <a:t>ake</a:t>
            </a:r>
            <a:r>
              <a:rPr lang="en-CH" dirty="0"/>
              <a:t> ~53s but</a:t>
            </a:r>
          </a:p>
          <a:p>
            <a:pPr lvl="3"/>
            <a:r>
              <a:rPr lang="en-CH" dirty="0"/>
              <a:t>Put at random</a:t>
            </a:r>
          </a:p>
          <a:p>
            <a:pPr lvl="3"/>
            <a:r>
              <a:rPr lang="en-CH" dirty="0"/>
              <a:t>Much more complicated problem to solve</a:t>
            </a:r>
          </a:p>
          <a:p>
            <a:pPr lvl="3"/>
            <a:endParaRPr lang="en-CH" dirty="0"/>
          </a:p>
          <a:p>
            <a:pPr lvl="2"/>
            <a:endParaRPr lang="en-CH" dirty="0"/>
          </a:p>
          <a:p>
            <a:pPr lvl="2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85FFAB-D100-18A3-6715-5FCC6BD02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Equilibrium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8B8F8-235A-0B33-AD94-538D9C7F7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D7EA1-9A3A-C1C1-18E9-C0A50E5C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D794F-4648-A478-8FED-1A02E05E9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43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71ECF-C334-3EAC-39F4-39DEB707C2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05" r="23762"/>
          <a:stretch/>
        </p:blipFill>
        <p:spPr>
          <a:xfrm>
            <a:off x="5652120" y="2427734"/>
            <a:ext cx="3096344" cy="8514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8F71E-97CD-BA26-66B7-085F1538E6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809" r="19087"/>
          <a:stretch/>
        </p:blipFill>
        <p:spPr>
          <a:xfrm>
            <a:off x="5652120" y="3435846"/>
            <a:ext cx="3197064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9202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A3B093-41F8-B273-0DBF-FA9BAB20B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With the equilibrium test (53s):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Without the equilibrium test (1.38s):</a:t>
            </a:r>
          </a:p>
          <a:p>
            <a:pPr lvl="2"/>
            <a:endParaRPr lang="en-CH" dirty="0"/>
          </a:p>
          <a:p>
            <a:pPr lvl="2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85FFAB-D100-18A3-6715-5FCC6BD02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Equilibrium results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8B8F8-235A-0B33-AD94-538D9C7F7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D7EA1-9A3A-C1C1-18E9-C0A50E5C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D794F-4648-A478-8FED-1A02E05E9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44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71ECF-C334-3EAC-39F4-39DEB707C2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05" r="23762"/>
          <a:stretch/>
        </p:blipFill>
        <p:spPr>
          <a:xfrm>
            <a:off x="1187624" y="1851670"/>
            <a:ext cx="3096344" cy="8514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8F71E-97CD-BA26-66B7-085F1538E6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809" r="19087"/>
          <a:stretch/>
        </p:blipFill>
        <p:spPr>
          <a:xfrm>
            <a:off x="1115616" y="3363838"/>
            <a:ext cx="3197064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5525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249250E-8938-43B6-D0CE-53ECCDB42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25/10/22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9842EAD-8A16-D784-58E5-647C61B93B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Game description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6DDA44F-7ECE-AFA8-51D2-86DA79FA33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CD267-3FD0-8BBC-E292-CD7A94FD9CD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B91D3-3C0F-7D78-79C2-01953982183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89123-3B21-AEEB-82C6-CA6DEFB5BE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54176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831689-E5E0-E198-781D-8C884B7FB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Agents</a:t>
            </a:r>
          </a:p>
          <a:p>
            <a:pPr lvl="1"/>
            <a:r>
              <a:rPr lang="en-CH" dirty="0"/>
              <a:t>Action set</a:t>
            </a:r>
          </a:p>
          <a:p>
            <a:pPr lvl="1"/>
            <a:r>
              <a:rPr lang="en-CH" dirty="0"/>
              <a:t>Observation set</a:t>
            </a:r>
          </a:p>
          <a:p>
            <a:r>
              <a:rPr lang="en-CH" dirty="0"/>
              <a:t>States</a:t>
            </a:r>
          </a:p>
          <a:p>
            <a:pPr lvl="1"/>
            <a:r>
              <a:rPr lang="en-CH" dirty="0"/>
              <a:t>States transition</a:t>
            </a:r>
          </a:p>
          <a:p>
            <a:r>
              <a:rPr lang="fr-CH" dirty="0"/>
              <a:t>R</a:t>
            </a:r>
            <a:r>
              <a:rPr lang="en-CH" dirty="0"/>
              <a:t>eward</a:t>
            </a:r>
          </a:p>
          <a:p>
            <a:r>
              <a:rPr lang="en-US" dirty="0"/>
              <a:t>Terminal</a:t>
            </a:r>
            <a:r>
              <a:rPr lang="en-CH" dirty="0"/>
              <a:t> state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67DDD1A-F024-94B3-6F1C-740A07CC4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Game elements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B1A475-EE8D-6C6D-3D92-79A58EB9D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6F11AD-9C7F-7B9D-DC09-3F0F328AE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AEEC2-6C67-5311-166D-1CD8A6194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50374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H" dirty="0"/>
                  <a:t> robots</a:t>
                </a:r>
              </a:p>
              <a:p>
                <a:pPr lvl="1"/>
                <a:r>
                  <a:rPr lang="en-CH" dirty="0"/>
                  <a:t>Action set: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𝔸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𝐻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endParaRPr lang="en-CH" dirty="0"/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</m:oMath>
                </a14:m>
                <a:r>
                  <a:rPr lang="en-CH" dirty="0"/>
                  <a:t>: Put and hold</a:t>
                </a:r>
              </a:p>
              <a:p>
                <a:pPr lvl="4"/>
                <a:r>
                  <a:rPr lang="fr-CH" dirty="0"/>
                  <a:t>L</a:t>
                </a:r>
                <a:r>
                  <a:rPr lang="en-CH" dirty="0"/>
                  <a:t>et go any block it is holding</a:t>
                </a:r>
              </a:p>
              <a:p>
                <a:pPr lvl="4"/>
                <a:r>
                  <a:rPr lang="en-CH" dirty="0"/>
                  <a:t>Put a new block</a:t>
                </a:r>
              </a:p>
              <a:p>
                <a:pPr lvl="4"/>
                <a:r>
                  <a:rPr lang="en-CH" dirty="0"/>
                  <a:t>Hold it</a:t>
                </a:r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CH" dirty="0"/>
                  <a:t>: Put and Leave</a:t>
                </a:r>
              </a:p>
              <a:p>
                <a:pPr lvl="4"/>
                <a:r>
                  <a:rPr lang="fr-CH" dirty="0"/>
                  <a:t>L</a:t>
                </a:r>
                <a:r>
                  <a:rPr lang="en-CH" dirty="0"/>
                  <a:t>et go any block it is holding</a:t>
                </a:r>
              </a:p>
              <a:p>
                <a:pPr lvl="4"/>
                <a:r>
                  <a:rPr lang="en-CH" dirty="0"/>
                  <a:t>Put a new block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dirty="0"/>
                  <a:t>: Hold</a:t>
                </a:r>
              </a:p>
              <a:p>
                <a:pPr lvl="4"/>
                <a:r>
                  <a:rPr lang="en-CH" dirty="0"/>
                  <a:t>Go hold an already placed block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CH" dirty="0"/>
                  <a:t>: Leave:</a:t>
                </a:r>
              </a:p>
              <a:p>
                <a:pPr lvl="4"/>
                <a:r>
                  <a:rPr lang="en-CH" dirty="0"/>
                  <a:t>Let go any block it is holding</a:t>
                </a:r>
                <a:endParaRPr lang="en-US" dirty="0"/>
              </a:p>
              <a:p>
                <a:pPr lvl="3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: Remove (optional)</a:t>
                </a:r>
              </a:p>
              <a:p>
                <a:pPr lvl="4"/>
                <a:r>
                  <a:rPr lang="en-CH" dirty="0"/>
                  <a:t>Remove a block previously placed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1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F55A516-EC01-DE3F-9D68-965B3D29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Agents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C7E98-A472-2B09-7E9F-254673C7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8B22-4755-D9CB-A26B-06B12724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1641A-3A1E-E332-CBB8-4E2883F4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08014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H" dirty="0"/>
                  <a:t> robots</a:t>
                </a:r>
              </a:p>
              <a:p>
                <a:pPr lvl="1"/>
                <a:r>
                  <a:rPr lang="en-CH" dirty="0"/>
                  <a:t>Action set: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𝔸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𝐻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endParaRPr lang="en-CH" dirty="0"/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CH" dirty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H" dirty="0"/>
                  <a:t>: Put</a:t>
                </a:r>
              </a:p>
              <a:p>
                <a:pPr lvl="4"/>
                <a:r>
                  <a:rPr lang="en-CH" dirty="0"/>
                  <a:t>Chose a block from a list</a:t>
                </a:r>
              </a:p>
              <a:p>
                <a:pPr lvl="4"/>
                <a:r>
                  <a:rPr lang="en-CH" dirty="0"/>
                  <a:t>Chose its orientation among 6 choices</a:t>
                </a:r>
              </a:p>
              <a:p>
                <a:pPr lvl="4"/>
                <a:r>
                  <a:rPr lang="en-CH" dirty="0"/>
                  <a:t>Chose the location of its reference point</a:t>
                </a:r>
              </a:p>
              <a:p>
                <a:pPr lvl="4"/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F55A516-EC01-DE3F-9D68-965B3D29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Agents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C7E98-A472-2B09-7E9F-254673C7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8B22-4755-D9CB-A26B-06B12724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1641A-3A1E-E332-CBB8-4E2883F4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614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H" dirty="0"/>
                  <a:t> robots</a:t>
                </a:r>
              </a:p>
              <a:p>
                <a:pPr lvl="1"/>
                <a:r>
                  <a:rPr lang="en-CH" dirty="0"/>
                  <a:t>Observation set:</a:t>
                </a:r>
              </a:p>
              <a:p>
                <a:pPr lvl="2"/>
                <a:r>
                  <a:rPr lang="en-CH" dirty="0"/>
                  <a:t>Consider the game as open information: </a:t>
                </a:r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𝕆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𝕊</m:t>
                    </m:r>
                  </m:oMath>
                </a14:m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A4360DF-FE17-1DBC-699F-9ACD41150D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F55A516-EC01-DE3F-9D68-965B3D29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Agents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C7E98-A472-2B09-7E9F-254673C7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8B22-4755-D9CB-A26B-06B12724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1641A-3A1E-E332-CBB8-4E2883F4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0640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CFD2462-F674-CA05-3401-6F39B57CB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6716DD-695C-91D1-E000-3FEC79F75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F68E-75A7-36B7-7E50-E227DE580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C4509-C60B-4676-8C6A-D6B5F61B9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2AAC1-21BD-EFAF-8553-6588190D1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C03677-C4F6-415C-DA93-9CAEFA103BCC}"/>
              </a:ext>
            </a:extLst>
          </p:cNvPr>
          <p:cNvSpPr/>
          <p:nvPr/>
        </p:nvSpPr>
        <p:spPr>
          <a:xfrm>
            <a:off x="1691680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740FB3-D16C-7E7B-BEBD-28CFCFD171F3}"/>
              </a:ext>
            </a:extLst>
          </p:cNvPr>
          <p:cNvSpPr/>
          <p:nvPr/>
        </p:nvSpPr>
        <p:spPr>
          <a:xfrm>
            <a:off x="4572000" y="257175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3886F60-F3DA-7281-556A-F301B1143D0A}"/>
              </a:ext>
            </a:extLst>
          </p:cNvPr>
          <p:cNvCxnSpPr>
            <a:cxnSpLocks/>
          </p:cNvCxnSpPr>
          <p:nvPr/>
        </p:nvCxnSpPr>
        <p:spPr>
          <a:xfrm>
            <a:off x="3131840" y="3291830"/>
            <a:ext cx="432048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F2B19CD-A1AE-CEE8-AD8B-1DE7D96744C8}"/>
              </a:ext>
            </a:extLst>
          </p:cNvPr>
          <p:cNvCxnSpPr>
            <a:cxnSpLocks/>
          </p:cNvCxnSpPr>
          <p:nvPr/>
        </p:nvCxnSpPr>
        <p:spPr>
          <a:xfrm>
            <a:off x="4932040" y="2931790"/>
            <a:ext cx="0" cy="64807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6C291C-2E80-A591-C304-978DD2537EAE}"/>
              </a:ext>
            </a:extLst>
          </p:cNvPr>
          <p:cNvCxnSpPr>
            <a:cxnSpLocks/>
          </p:cNvCxnSpPr>
          <p:nvPr/>
        </p:nvCxnSpPr>
        <p:spPr>
          <a:xfrm flipV="1">
            <a:off x="4644008" y="2931790"/>
            <a:ext cx="0" cy="3600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AFF4B25-F15D-6E4F-976A-14B296CA8A1F}"/>
              </a:ext>
            </a:extLst>
          </p:cNvPr>
          <p:cNvCxnSpPr>
            <a:cxnSpLocks/>
          </p:cNvCxnSpPr>
          <p:nvPr/>
        </p:nvCxnSpPr>
        <p:spPr>
          <a:xfrm flipV="1">
            <a:off x="3203848" y="2931790"/>
            <a:ext cx="0" cy="3600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A2ABE9C3-754A-2E0D-BC1D-DC6C51B416DB}"/>
              </a:ext>
            </a:extLst>
          </p:cNvPr>
          <p:cNvSpPr/>
          <p:nvPr/>
        </p:nvSpPr>
        <p:spPr>
          <a:xfrm>
            <a:off x="7452320" y="329183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152C9EC-D48E-13A4-8149-674EEB523BC9}"/>
              </a:ext>
            </a:extLst>
          </p:cNvPr>
          <p:cNvCxnSpPr>
            <a:cxnSpLocks/>
          </p:cNvCxnSpPr>
          <p:nvPr/>
        </p:nvCxnSpPr>
        <p:spPr>
          <a:xfrm>
            <a:off x="6012160" y="3291830"/>
            <a:ext cx="144016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F9BA1B-1973-C4CA-C0F3-EB992E4E4120}"/>
              </a:ext>
            </a:extLst>
          </p:cNvPr>
          <p:cNvCxnSpPr>
            <a:cxnSpLocks/>
          </p:cNvCxnSpPr>
          <p:nvPr/>
        </p:nvCxnSpPr>
        <p:spPr>
          <a:xfrm flipV="1">
            <a:off x="5220072" y="3003798"/>
            <a:ext cx="0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7068CF7-F8F6-9E11-895A-26613F10AFB1}"/>
              </a:ext>
            </a:extLst>
          </p:cNvPr>
          <p:cNvCxnSpPr>
            <a:cxnSpLocks/>
          </p:cNvCxnSpPr>
          <p:nvPr/>
        </p:nvCxnSpPr>
        <p:spPr>
          <a:xfrm flipV="1">
            <a:off x="6084168" y="3003798"/>
            <a:ext cx="0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725B564-DD10-C20A-FDC1-6DF6A438EE41}"/>
              </a:ext>
            </a:extLst>
          </p:cNvPr>
          <p:cNvCxnSpPr>
            <a:cxnSpLocks/>
            <a:endCxn id="9" idx="2"/>
          </p:cNvCxnSpPr>
          <p:nvPr/>
        </p:nvCxnSpPr>
        <p:spPr>
          <a:xfrm>
            <a:off x="2051720" y="3291830"/>
            <a:ext cx="0" cy="64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73A106-CAA2-43C8-725B-09BDC00CA41E}"/>
              </a:ext>
            </a:extLst>
          </p:cNvPr>
          <p:cNvCxnSpPr>
            <a:cxnSpLocks/>
          </p:cNvCxnSpPr>
          <p:nvPr/>
        </p:nvCxnSpPr>
        <p:spPr>
          <a:xfrm>
            <a:off x="7524328" y="3291798"/>
            <a:ext cx="0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6C1ADA-09C5-C506-2C46-8BEAFA6E3B94}"/>
              </a:ext>
            </a:extLst>
          </p:cNvPr>
          <p:cNvCxnSpPr>
            <a:cxnSpLocks/>
          </p:cNvCxnSpPr>
          <p:nvPr/>
        </p:nvCxnSpPr>
        <p:spPr>
          <a:xfrm>
            <a:off x="2051720" y="3651870"/>
            <a:ext cx="0" cy="64807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86E7F1A-1CE4-7388-FC23-A953F96BC45C}"/>
              </a:ext>
            </a:extLst>
          </p:cNvPr>
          <p:cNvCxnSpPr>
            <a:cxnSpLocks/>
          </p:cNvCxnSpPr>
          <p:nvPr/>
        </p:nvCxnSpPr>
        <p:spPr>
          <a:xfrm>
            <a:off x="7812360" y="3651870"/>
            <a:ext cx="0" cy="64807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8650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Grid: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e>
                        </m:d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∈</m:t>
                        </m:r>
                        <m:sSup>
                          <m:sSup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ℕ</m:t>
                            </m:r>
                          </m:e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| 0&lt;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𝑚𝑎𝑥</m:t>
                            </m:r>
                          </m:sub>
                        </m:s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𝑎𝑛𝑑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0&lt;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sSub>
                          <m:sSub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𝑚𝑎𝑥</m:t>
                            </m:r>
                          </m:sub>
                        </m:sSub>
                      </m:e>
                    </m:d>
                  </m:oMath>
                </a14:m>
                <a:endParaRPr lang="en-CH" b="0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coordinates of the leftmost corner of a triangle (using isometric base)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CH" dirty="0"/>
                  <a:t>: (=down) is equal to 0 if the triangle is pointing up, 1 otherwise </a:t>
                </a:r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8F33DFD5-37EA-9856-E0DC-4C6BC06B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1F00E-CB76-02AD-BE57-F02FE09E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D99CC-B957-6C82-1720-95F48B8B1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892C6-8110-3D48-59E0-7A555E987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50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9E87EC-ADE2-BB30-BE60-D394A2686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2499742"/>
            <a:ext cx="4499992" cy="220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0884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States: </a:t>
                </a:r>
                <a14:m>
                  <m:oMath xmlns:m="http://schemas.openxmlformats.org/officeDocument/2006/math">
                    <m:r>
                      <a:rPr lang="en-CH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𝕊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∈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𝔾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𝔾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𝔾</m:t>
                        </m:r>
                      </m:e>
                    </m:d>
                  </m:oMath>
                </a14:m>
                <a:endParaRPr lang="en-CH" b="0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</a:t>
                </a:r>
                <a:r>
                  <a:rPr lang="en-CH" dirty="0">
                    <a:ea typeface="Cambria Math" panose="02040503050406030204" pitchFamily="18" charset="0"/>
                  </a:rPr>
                  <a:t>ids of the block placed at a given coordinates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-1</a:t>
                </a:r>
                <a:r>
                  <a:rPr lang="en-CH" b="0" dirty="0">
                    <a:ea typeface="Cambria Math" panose="02040503050406030204" pitchFamily="18" charset="0"/>
                  </a:rPr>
                  <a:t> if no block are there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0 if the block is floating (cannot fall and absorbs any force applied to it)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ids of the connected ground at these coordinates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-1 if no blocks are there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H" b="0" dirty="0">
                    <a:ea typeface="Cambria Math" panose="02040503050406030204" pitchFamily="18" charset="0"/>
                  </a:rPr>
                  <a:t>: ids of the robot holding the current coordinates</a:t>
                </a:r>
              </a:p>
              <a:p>
                <a:pPr lvl="2"/>
                <a:r>
                  <a:rPr lang="en-CH" dirty="0">
                    <a:ea typeface="Cambria Math" panose="02040503050406030204" pitchFamily="18" charset="0"/>
                  </a:rPr>
                  <a:t>-1 if no robot is holding the parts</a:t>
                </a:r>
              </a:p>
              <a:p>
                <a:endParaRPr lang="en-CH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34D8544-F7FC-9FD5-1F4A-F2D0E8C26A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8F33DFD5-37EA-9856-E0DC-4C6BC06B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1F00E-CB76-02AD-BE57-F02FE09E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D99CC-B957-6C82-1720-95F48B8B1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892C6-8110-3D48-59E0-7A555E987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51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9E87EC-ADE2-BB30-BE60-D394A2686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260" y="3579862"/>
            <a:ext cx="2292676" cy="112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3303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CH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ℱ</m:t>
                    </m:r>
                  </m:oMath>
                </a14:m>
                <a:r>
                  <a:rPr lang="en-CH" dirty="0"/>
                  <a:t>: Forbidden action. An action that either:</a:t>
                </a:r>
              </a:p>
              <a:p>
                <a:pPr lvl="2"/>
                <a:r>
                  <a:rPr lang="en-CH" dirty="0"/>
                  <a:t>Place a completely disconnected block</a:t>
                </a:r>
              </a:p>
              <a:p>
                <a:pPr lvl="2"/>
                <a:r>
                  <a:rPr lang="en-CH" dirty="0"/>
                  <a:t>Place a block at an already used grid-point</a:t>
                </a:r>
              </a:p>
              <a:p>
                <a:pPr lvl="2"/>
                <a:r>
                  <a:rPr lang="en-CH" dirty="0"/>
                  <a:t>Place a block outside of its range</a:t>
                </a:r>
              </a:p>
              <a:p>
                <a:pPr lvl="2"/>
                <a:r>
                  <a:rPr lang="en-CH" dirty="0"/>
                  <a:t>Break the physical equilibrium by leaving a block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′,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CH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</m:d>
                  </m:oMath>
                </a14:m>
                <a:endParaRPr lang="en-CH" b="0" dirty="0"/>
              </a:p>
              <a:p>
                <a:pPr lvl="2"/>
                <a:r>
                  <a:rPr lang="fr-CH" dirty="0"/>
                  <a:t>I</a:t>
                </a:r>
                <a:r>
                  <a:rPr lang="en-CH" dirty="0"/>
                  <a:t>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</m:oMath>
                </a14:m>
                <a:r>
                  <a:rPr lang="en-CH" dirty="0"/>
                  <a:t>: coordinates of the new block,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CH" dirty="0"/>
                  <a:t>: id of the new block (-1 if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)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CH" i="1">
                        <a:latin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 ∀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∈ 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∩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</m:oMath>
                </a14:m>
                <a:endParaRPr lang="en-CH" dirty="0"/>
              </a:p>
              <a:p>
                <a:pPr lvl="2"/>
                <a:r>
                  <a:rPr lang="en-CH" dirty="0"/>
                  <a:t>otherwise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CFF71BA-0173-C47E-9777-6D9FC4365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transition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E7451-0C04-B9D2-AA06-F1DD7597F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7627B-0F2F-88A9-00F4-FE848B0A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B82E4-05CF-21A5-B1F7-F98C768D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97479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CH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′,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CH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</m:d>
                  </m:oMath>
                </a14:m>
                <a:endParaRPr lang="en-CH" b="0" dirty="0"/>
              </a:p>
              <a:p>
                <a:pPr lvl="2"/>
                <a:r>
                  <a:rPr lang="fr-CH" dirty="0"/>
                  <a:t>I</a:t>
                </a:r>
                <a:r>
                  <a:rPr lang="en-CH" dirty="0"/>
                  <a:t>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</m:oMath>
                </a14:m>
                <a:r>
                  <a:rPr lang="en-CH" dirty="0"/>
                  <a:t>: coordinates of the new block,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CH" dirty="0"/>
                  <a:t>: id of the smallest connected ground (or -1 if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dirty="0"/>
                  <a:t>)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 ∀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 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∩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</m:oMath>
                </a14:m>
                <a:endParaRPr lang="en-CH" dirty="0"/>
              </a:p>
              <a:p>
                <a:pPr lvl="2"/>
                <a:r>
                  <a:rPr lang="en-CH" dirty="0"/>
                  <a:t>otherwise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CH" b="0" dirty="0"/>
              </a:p>
              <a:p>
                <a:pPr lvl="2"/>
                <a:r>
                  <a:rPr lang="en-CH" dirty="0"/>
                  <a:t>Note that no test is done to separate the region when removing a block.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BBBEB5C-07CC-DCF0-2F61-5AB563BAB9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CFF71BA-0173-C47E-9777-6D9FC4365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transition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E7451-0C04-B9D2-AA06-F1DD7597F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7627B-0F2F-88A9-00F4-FE848B0A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B82E4-05CF-21A5-B1F7-F98C768D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0123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5879850-8FDE-CE9C-C3E2-D1464CB2960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CH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′,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CH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CH" i="1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</m:d>
                  </m:oMath>
                </a14:m>
                <a:endParaRPr lang="en-CH" b="0" dirty="0"/>
              </a:p>
              <a:p>
                <a:pPr lvl="2"/>
                <a:r>
                  <a:rPr lang="fr-CH" dirty="0"/>
                  <a:t>I</a:t>
                </a:r>
                <a:r>
                  <a:rPr lang="en-CH" dirty="0"/>
                  <a:t>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dirty="0"/>
                  <a:t>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𝔾</m:t>
                    </m:r>
                  </m:oMath>
                </a14:m>
                <a:r>
                  <a:rPr lang="en-CH" dirty="0"/>
                  <a:t>: coordinates of the new block (or selected block if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dirty="0"/>
                  <a:t>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CH" dirty="0"/>
                  <a:t>: id of the robot 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=−1 ∀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∈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𝔹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CH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CH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 ∀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 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</a:rPr>
                      <m:t>∩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𝔹</m:t>
                    </m:r>
                  </m:oMath>
                </a14:m>
                <a:endParaRPr lang="en-CH" dirty="0"/>
              </a:p>
              <a:p>
                <a:pPr lvl="2"/>
                <a:r>
                  <a:rPr lang="en-CH" dirty="0"/>
                  <a:t>otherwise:</a:t>
                </a:r>
              </a:p>
              <a:p>
                <a:pPr lvl="3"/>
                <a14:m>
                  <m:oMath xmlns:m="http://schemas.openxmlformats.org/officeDocument/2006/math">
                    <m:sSubSup>
                      <m:sSub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=−1 ∀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∈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CH" b="0" i="1" dirty="0"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CH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p>
                    </m:sSup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𝔹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CH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𝑖𝑑</m:t>
                        </m:r>
                      </m:sub>
                    </m:sSub>
                  </m:oMath>
                </a14:m>
                <a:endParaRPr lang="en-CH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15879850-8FDE-CE9C-C3E2-D1464CB2960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944ACDB-FE78-E924-771F-385E5CCF4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transition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2D936-BCFA-D699-41BC-85708A84B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384C4-3D6A-8AB1-69A7-AC7CCC00C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6CDAE-8203-9B64-AB3E-CC142FB92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02896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4521B6A-7DD2-AF18-19CD-FD35577C94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The game ends when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 &lt;1 ∀ 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CH" dirty="0"/>
                  <a:t> and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=−1 ∀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en-CH" b="0" dirty="0"/>
              </a:p>
              <a:p>
                <a:endParaRPr lang="en-CH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4521B6A-7DD2-AF18-19CD-FD35577C94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9537902-874F-7190-E398-86845A42D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Terminal state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0448B-E2C5-286D-AEBD-1C294CFCB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CC70A-1B45-93C6-9612-773E7FEF8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AD54A-505F-0F9C-8331-F8641C370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93315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572D5B1-FFF9-E254-4E58-290EA269C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Can get into deadlocks:</a:t>
                </a:r>
              </a:p>
              <a:p>
                <a:pPr lvl="1"/>
                <a:r>
                  <a:rPr lang="en-CH" dirty="0"/>
                  <a:t>Only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CH" b="0" dirty="0"/>
                  <a:t> and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CH" b="0" dirty="0"/>
                  <a:t> are valid for both R1 and R2</a:t>
                </a:r>
              </a:p>
              <a:p>
                <a:pPr lvl="1"/>
                <a:r>
                  <a:rPr lang="en-CH" b="0" dirty="0"/>
                  <a:t>Seems hard to g</a:t>
                </a:r>
                <a:r>
                  <a:rPr lang="en-CH" dirty="0"/>
                  <a:t>et out of these positions, but always feasible</a:t>
                </a:r>
                <a:endParaRPr lang="en-CH" b="0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572D5B1-FFF9-E254-4E58-290EA269C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769B7874-C041-1240-C170-3820522E0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Problem with the setup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214F4-7E66-69B3-6F2D-193448808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A2D0D-4914-D510-9E6C-C790456CE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16E1C-5218-AAE6-5746-433016A18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56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FD9E72-9B9A-6AE0-DF31-F6A58AE170D4}"/>
              </a:ext>
            </a:extLst>
          </p:cNvPr>
          <p:cNvSpPr/>
          <p:nvPr/>
        </p:nvSpPr>
        <p:spPr>
          <a:xfrm>
            <a:off x="971600" y="4011910"/>
            <a:ext cx="7200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8EDF1C-7213-F3C6-F231-A1B82F77A739}"/>
              </a:ext>
            </a:extLst>
          </p:cNvPr>
          <p:cNvSpPr/>
          <p:nvPr/>
        </p:nvSpPr>
        <p:spPr>
          <a:xfrm>
            <a:off x="971600" y="3291830"/>
            <a:ext cx="288032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H</a:t>
            </a:r>
            <a:r>
              <a:rPr lang="en-CH" dirty="0"/>
              <a:t>eld by R1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FBE138-0D15-E501-554E-FBBC522367CD}"/>
              </a:ext>
            </a:extLst>
          </p:cNvPr>
          <p:cNvSpPr/>
          <p:nvPr/>
        </p:nvSpPr>
        <p:spPr>
          <a:xfrm>
            <a:off x="3131840" y="2571750"/>
            <a:ext cx="288032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H</a:t>
            </a:r>
            <a:r>
              <a:rPr lang="en-CH" dirty="0"/>
              <a:t>eld by R2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4694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E9A35753-F06D-A8A3-7AF1-A13289FE33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CH" dirty="0"/>
                  <a:t>A prototype of reward function was tested: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𝑏𝑙𝑜𝑐𝑘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𝑠𝑙𝑜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h𝑜𝑙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𝑑𝑖𝑠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𝑟𝑒𝑤𝑎𝑟𝑑</m:t>
                        </m:r>
                      </m:sub>
                    </m:sSub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𝑑𝑖𝑠𝑡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sz="1400" b="0" i="1" smtClean="0">
                        <a:latin typeface="Cambria Math" panose="02040503050406030204" pitchFamily="18" charset="0"/>
                      </a:rPr>
                      <m:t>𝑓𝑜𝑟𝑏𝑖𝑑𝑑𝑒</m:t>
                    </m:r>
                    <m:sSub>
                      <m:sSubPr>
                        <m:ctrlPr>
                          <a:rPr lang="en-CH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sz="1400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CH" dirty="0"/>
                  <a:t>: Reward for connecting two regions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𝑏𝑙𝑜𝑐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putting a new block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𝑠𝑙𝑜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performing a slow action </a:t>
                </a:r>
                <a14:m>
                  <m:oMath xmlns:m="http://schemas.openxmlformats.org/officeDocument/2006/math">
                    <m:r>
                      <a:rPr lang="en-CH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h𝑜𝑙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holding a block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𝑑𝑖𝑠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increasing the distance between the connected regions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𝑑𝑖𝑠𝑡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1 </m:t>
                              </m:r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𝑙𝑜𝑐𝑘</m:t>
                                  </m:r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b="0" i="1" smtClean="0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b="0" i="1" smtClean="0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m:rPr>
                                  <m:brk m:alnAt="7"/>
                                </m:rP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  <m:mr>
                            <m:e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𝑙𝑜𝑐𝑘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  <m:mr>
                            <m:e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1 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CH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𝑙𝑜𝑐𝑘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CH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  <m:sSub>
                                <m:sSub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CH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i="1">
                                      <a:latin typeface="Cambria Math" panose="02040503050406030204" pitchFamily="18" charset="0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H" i="1">
                                          <a:latin typeface="Cambria Math" panose="02040503050406030204" pitchFamily="18" charset="0"/>
                                        </a:rPr>
                                        <m:t>𝑐𝑜𝑛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</m:m>
                      </m:e>
                    </m:d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i="1">
                        <a:latin typeface="Cambria Math" panose="02040503050406030204" pitchFamily="18" charset="0"/>
                      </a:rPr>
                      <m:t>𝑓𝑜𝑟𝑏𝑖𝑑𝑑𝑒</m:t>
                    </m:r>
                    <m:sSub>
                      <m:sSubPr>
                        <m:ctrlPr>
                          <a:rPr lang="en-CH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CH" i="1">
                            <a:latin typeface="Cambria Math" panose="02040503050406030204" pitchFamily="18" charset="0"/>
                          </a:rPr>
                          <m:t>𝑐𝑜𝑠𝑡</m:t>
                        </m:r>
                      </m:sub>
                    </m:sSub>
                  </m:oMath>
                </a14:m>
                <a:r>
                  <a:rPr lang="en-CH" dirty="0"/>
                  <a:t>: Cost of performing an illegal action</a:t>
                </a:r>
              </a:p>
              <a:p>
                <a:pPr lvl="2"/>
                <a:endParaRPr lang="en-CH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E9A35753-F06D-A8A3-7AF1-A13289FE33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90A20DC4-43B2-F0A5-003A-5562F2B9B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Reward function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3F361-3D94-B0AF-EF1A-3E8B3B26F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C6D55-EB82-1198-C118-A5F920148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842C4-CC4D-E001-A428-F894B333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44074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EA8D11C-0BAE-A364-E656-ED7CA9F18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discrete simulator is finished:</a:t>
            </a:r>
          </a:p>
          <a:p>
            <a:pPr lvl="1"/>
            <a:r>
              <a:rPr lang="en-CH" dirty="0"/>
              <a:t>Animation is possible (but quite slow)</a:t>
            </a:r>
          </a:p>
          <a:p>
            <a:pPr lvl="1"/>
            <a:endParaRPr lang="en-CH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5E184C-5C1C-64B5-8C1D-6FDFC3C93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Advances in simulation: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B394C-3A77-4BD9-DE41-77B05C5B3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41C0A-EB5F-BB6A-FD54-61F97D11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1D37A-FB49-0361-F971-D47705F07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78997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4560826-CBE3-B168-83C4-757CF534BB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688" t="24720" r="8031" b="29565"/>
          <a:stretch/>
        </p:blipFill>
        <p:spPr>
          <a:xfrm>
            <a:off x="5033865" y="1408922"/>
            <a:ext cx="3335694" cy="224401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A4A6A2B-C0D0-1527-6E8B-3E47371AE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Animation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D5D05-79B7-BEF9-4862-D28EA19A1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FEF45-15CC-A4B7-3063-15BB490AB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674E0-FC10-8D29-9540-CCC6B69AF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59</a:t>
            </a:fld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F4E2138-5D0F-03C9-B2DC-8DE9F98760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04" t="33790" r="10062" b="34175"/>
          <a:stretch/>
        </p:blipFill>
        <p:spPr>
          <a:xfrm>
            <a:off x="1547664" y="1779662"/>
            <a:ext cx="3331029" cy="164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351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94D8B5-910A-9A5A-4E7E-E49E612A3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constraints</a:t>
            </a:r>
          </a:p>
          <a:p>
            <a:r>
              <a:rPr lang="en-US" dirty="0"/>
              <a:t>Can be solved by several algorithms</a:t>
            </a:r>
          </a:p>
          <a:p>
            <a:pPr lvl="1"/>
            <a:r>
              <a:rPr lang="en-US" dirty="0"/>
              <a:t>Cassowary algorithm:</a:t>
            </a:r>
          </a:p>
          <a:p>
            <a:pPr lvl="2"/>
            <a:r>
              <a:rPr lang="en-US" dirty="0"/>
              <a:t>Allows to dynamically add and remove constraints.</a:t>
            </a:r>
          </a:p>
          <a:p>
            <a:pPr lvl="2"/>
            <a:r>
              <a:rPr lang="en-US" dirty="0"/>
              <a:t>Pure python =&gt;</a:t>
            </a:r>
            <a:r>
              <a:rPr lang="en-GB" dirty="0"/>
              <a:t> probably slower</a:t>
            </a:r>
          </a:p>
          <a:p>
            <a:pPr lvl="1"/>
            <a:r>
              <a:rPr lang="en-GB" dirty="0" err="1"/>
              <a:t>Gekko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Interface building models in binary from the constraints, using different types of solvers</a:t>
            </a:r>
          </a:p>
          <a:p>
            <a:pPr lvl="3"/>
            <a:r>
              <a:rPr lang="en-GB" dirty="0"/>
              <a:t>Would need extensive tests, but probably faster 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D85DF-5FBB-B00F-3810-7215B8B21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 as a DCSP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CA3C9-2BB4-0E29-9C5C-7862D6626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38E2C-DD57-2FFE-3E16-43F56749A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C710B-8F62-D455-C1D3-F5D5E2C5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399398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00D7014C-9AF5-0148-942E-44C333B3A8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Find a (probabilistic) model for state transition:</a:t>
                </a:r>
              </a:p>
              <a:p>
                <a:pPr lvl="1"/>
                <a:r>
                  <a:rPr lang="en-CH" dirty="0"/>
                  <a:t>Key features:</a:t>
                </a:r>
              </a:p>
              <a:p>
                <a:pPr lvl="2"/>
                <a:r>
                  <a:rPr lang="en-CH" dirty="0"/>
                  <a:t>On a relatively small grid (10x7) already 420 dimensional states</a:t>
                </a:r>
              </a:p>
              <a:p>
                <a:pPr lvl="2"/>
                <a:r>
                  <a:rPr lang="en-CH" dirty="0"/>
                  <a:t>Only the hold and connection grids are useful in the cost function, and their values are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∈{−1,0,1}</m:t>
                    </m:r>
                  </m:oMath>
                </a14:m>
                <a:r>
                  <a:rPr lang="en-CH" dirty="0"/>
                  <a:t> in the case of a 2 players, 2 region to connect, game</a:t>
                </a:r>
              </a:p>
              <a:p>
                <a:pPr lvl="2"/>
                <a:r>
                  <a:rPr lang="en-CH" dirty="0"/>
                  <a:t>Action can easily be embedded in a (5x5) array</a:t>
                </a:r>
              </a:p>
              <a:p>
                <a:pPr lvl="2"/>
                <a:r>
                  <a:rPr lang="en-CH" dirty="0" err="1"/>
                  <a:t>Dimen</a:t>
                </a:r>
                <a:r>
                  <a:rPr lang="fr-CH" dirty="0"/>
                  <a:t>s</a:t>
                </a:r>
                <a:r>
                  <a:rPr lang="en-CH" dirty="0"/>
                  <a:t>ions of a state-action pair: 10’500 integer values</a:t>
                </a:r>
              </a:p>
              <a:p>
                <a:pPr lvl="3"/>
                <a:r>
                  <a:rPr lang="en-CH" dirty="0"/>
                  <a:t>Need dimensionality reduction</a:t>
                </a:r>
              </a:p>
              <a:p>
                <a:pPr lvl="3"/>
                <a:r>
                  <a:rPr lang="en-CH" dirty="0"/>
                  <a:t>Maybe transformer-like architecture?</a:t>
                </a:r>
              </a:p>
              <a:p>
                <a:pPr lvl="3"/>
                <a:r>
                  <a:rPr lang="en-CH" dirty="0"/>
                  <a:t>Or PCA on the visited samples</a:t>
                </a:r>
              </a:p>
              <a:p>
                <a:r>
                  <a:rPr lang="en-CH" dirty="0"/>
                  <a:t>Implement a modified version of H-MARL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00D7014C-9AF5-0148-942E-44C333B3A8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CDBBEC01-BB91-7931-DDE3-B365A788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tasks: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5138F-937F-9A23-A1A0-31D31DC13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B202D-7508-2FA0-FD0C-CD78B9909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4DECC-3AD7-2DF3-6E95-7C8821152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444160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78BE3B7-F8C4-A953-4A9C-64D6A3005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31/10/22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B983E71-F675-2D88-1321-D67BDB465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New animation</a:t>
            </a:r>
          </a:p>
          <a:p>
            <a:r>
              <a:rPr lang="en-CH" dirty="0"/>
              <a:t>Deep Q learning</a:t>
            </a:r>
          </a:p>
          <a:p>
            <a:r>
              <a:rPr lang="fr-CH" dirty="0" err="1"/>
              <a:t>Wolpertinger</a:t>
            </a:r>
            <a:endParaRPr lang="en-CH" dirty="0"/>
          </a:p>
          <a:p>
            <a:r>
              <a:rPr lang="en-CH" dirty="0"/>
              <a:t>Feedback on the literature review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BA50099-C500-08B0-1415-B05D9DED00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60694-426E-23C1-4CBD-7EDF8A7E7F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39F02-833D-446B-4018-217D8385F27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820D7-BA5C-895B-F22E-4CDC0126BA0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38416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61A8BBA-E69B-5BAB-002F-C05E31B5A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Two formats:</a:t>
            </a:r>
          </a:p>
          <a:p>
            <a:pPr lvl="1"/>
            <a:r>
              <a:rPr lang="en-CH" dirty="0"/>
              <a:t>HTLM</a:t>
            </a:r>
          </a:p>
          <a:p>
            <a:pPr lvl="2"/>
            <a:r>
              <a:rPr lang="fr-CH" dirty="0" err="1">
                <a:hlinkClick r:id="rId2" action="ppaction://hlinkfile"/>
              </a:rPr>
              <a:t>link</a:t>
            </a:r>
            <a:r>
              <a:rPr lang="fr-CH" dirty="0">
                <a:hlinkClick r:id="rId2" action="ppaction://hlinkfile"/>
              </a:rPr>
              <a:t> to file</a:t>
            </a:r>
            <a:endParaRPr lang="en-CH" dirty="0"/>
          </a:p>
          <a:p>
            <a:pPr lvl="1"/>
            <a:r>
              <a:rPr lang="en-CH" dirty="0"/>
              <a:t>Gif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1D3D86D-537D-464C-BEEC-47FAC2F52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Animation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73B3A-1F41-986A-8129-E2EE587C8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2714A-6435-F3A6-46DA-AEFFACDBE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A16DB-37A3-C149-4E8A-AD476260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62</a:t>
            </a:fld>
            <a:endParaRPr lang="fr-FR"/>
          </a:p>
        </p:txBody>
      </p:sp>
      <p:pic>
        <p:nvPicPr>
          <p:cNvPr id="3" name="Picture 2" descr="A picture containing kite, transport, aircraft&#10;&#10;Description automatically generated">
            <a:extLst>
              <a:ext uri="{FF2B5EF4-FFF2-40B4-BE49-F238E27FC236}">
                <a16:creationId xmlns:a16="http://schemas.microsoft.com/office/drawing/2014/main" id="{DA056785-2270-EEA4-B14E-6C0F7C6F3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1059582"/>
            <a:ext cx="3960440" cy="330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55503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78F0050-2324-0E7F-3BD6-B336B0609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Composed of 2 simple parts:</a:t>
            </a:r>
          </a:p>
          <a:p>
            <a:r>
              <a:rPr lang="fr-CH" dirty="0"/>
              <a:t>A</a:t>
            </a:r>
            <a:r>
              <a:rPr lang="en-CH" dirty="0"/>
              <a:t> state encoder:</a:t>
            </a:r>
          </a:p>
          <a:p>
            <a:pPr lvl="1"/>
            <a:r>
              <a:rPr lang="en-CH" dirty="0"/>
              <a:t>Take the grids and transform it into a vector</a:t>
            </a:r>
          </a:p>
          <a:p>
            <a:pPr lvl="2"/>
            <a:r>
              <a:rPr lang="en-CH" dirty="0"/>
              <a:t>For now, it is implemented by a simple convolutional layer, that takes the ups and down as two separate channels</a:t>
            </a:r>
          </a:p>
          <a:p>
            <a:r>
              <a:rPr lang="en-CH" dirty="0"/>
              <a:t>An action-value decoder</a:t>
            </a:r>
          </a:p>
          <a:p>
            <a:pPr lvl="1"/>
            <a:r>
              <a:rPr lang="en-CH" dirty="0"/>
              <a:t>For a given state vector, give the value of each action</a:t>
            </a:r>
          </a:p>
          <a:p>
            <a:r>
              <a:rPr lang="en-CH" dirty="0"/>
              <a:t>The tuples of (state-action-reward-</a:t>
            </a:r>
            <a:r>
              <a:rPr lang="en-CH" dirty="0" err="1"/>
              <a:t>newstate</a:t>
            </a:r>
            <a:r>
              <a:rPr lang="en-CH" dirty="0"/>
              <a:t>) are not shared between the agents for training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D02880-9091-95AF-1428-230088B8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Deep Q learning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CFDC-9DF0-F81E-25BA-D555240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2916C-D1C4-2FA6-C0B7-A48E505FE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B0D24-65E9-73D7-1124-C6FA73CD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517818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78F0050-2324-0E7F-3BD6-B336B0609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Train off-policy by using a replay buffer</a:t>
            </a:r>
          </a:p>
          <a:p>
            <a:r>
              <a:rPr lang="en-CH" dirty="0"/>
              <a:t>Explore by having an optimistic Q table and </a:t>
            </a:r>
            <a:r>
              <a:rPr lang="en-CH" dirty="0" err="1"/>
              <a:t>cho</a:t>
            </a:r>
            <a:r>
              <a:rPr lang="fr-CH" dirty="0"/>
              <a:t>o</a:t>
            </a:r>
            <a:r>
              <a:rPr lang="en-CH" dirty="0"/>
              <a:t>sing its actions by using </a:t>
            </a:r>
            <a:r>
              <a:rPr lang="en-CH" dirty="0" err="1"/>
              <a:t>softmax</a:t>
            </a:r>
            <a:r>
              <a:rPr lang="en-CH" dirty="0"/>
              <a:t> over them (for now)</a:t>
            </a:r>
          </a:p>
          <a:p>
            <a:r>
              <a:rPr lang="en-CH" dirty="0"/>
              <a:t>Able to find an unforeseen solution:</a:t>
            </a:r>
          </a:p>
          <a:p>
            <a:endParaRPr lang="en-CH" dirty="0"/>
          </a:p>
          <a:p>
            <a:endParaRPr lang="en-CH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D02880-9091-95AF-1428-230088B8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Deep Q learning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CFDC-9DF0-F81E-25BA-D555240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2916C-D1C4-2FA6-C0B7-A48E505FE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B0D24-65E9-73D7-1124-C6FA73CD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64</a:t>
            </a:fld>
            <a:endParaRPr lang="fr-FR"/>
          </a:p>
        </p:txBody>
      </p:sp>
      <p:pic>
        <p:nvPicPr>
          <p:cNvPr id="8" name="Picture 7" descr="A picture containing aircraft, airplane, transport&#10;&#10;Description automatically generated">
            <a:extLst>
              <a:ext uri="{FF2B5EF4-FFF2-40B4-BE49-F238E27FC236}">
                <a16:creationId xmlns:a16="http://schemas.microsoft.com/office/drawing/2014/main" id="{E00DC19F-85BE-CF2D-92D7-9DF56F719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78" t="46420" r="25405" b="26321"/>
          <a:stretch/>
        </p:blipFill>
        <p:spPr>
          <a:xfrm>
            <a:off x="5436096" y="2787774"/>
            <a:ext cx="2844801" cy="140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31155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C78F0050-2324-0E7F-3BD6-B336B0609D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Implementation:</a:t>
                </a:r>
              </a:p>
              <a:p>
                <a:pPr lvl="1"/>
                <a:r>
                  <a:rPr lang="en-CH" dirty="0"/>
                  <a:t>Explore by having an optimistic Q table and </a:t>
                </a:r>
                <a:r>
                  <a:rPr lang="en-CH" dirty="0" err="1"/>
                  <a:t>cho</a:t>
                </a:r>
                <a:r>
                  <a:rPr lang="fr-CH" dirty="0"/>
                  <a:t>o</a:t>
                </a:r>
                <a:r>
                  <a:rPr lang="en-CH" dirty="0"/>
                  <a:t>sing its actions by using </a:t>
                </a:r>
                <a:r>
                  <a:rPr lang="en-CH" dirty="0" err="1"/>
                  <a:t>softmax</a:t>
                </a:r>
                <a:r>
                  <a:rPr lang="en-CH" dirty="0"/>
                  <a:t> over them</a:t>
                </a:r>
              </a:p>
              <a:p>
                <a:pPr lvl="1"/>
                <a:r>
                  <a:rPr lang="fr-CH" dirty="0"/>
                  <a:t>C</a:t>
                </a:r>
                <a:r>
                  <a:rPr lang="en-CH" dirty="0"/>
                  <a:t>hose action as: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=â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𝑠𝑜𝑓𝑡𝑚𝑎𝑥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  <m:d>
                              <m:d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â</m:t>
                        </m:r>
                      </m:sub>
                    </m:sSub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CH" dirty="0"/>
                  <a:t> takes a state and return the expected value for each action: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=[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, …]</m:t>
                    </m:r>
                  </m:oMath>
                </a14:m>
                <a:endParaRPr lang="en-CH" dirty="0"/>
              </a:p>
              <a:p>
                <a:pPr lvl="1"/>
                <a:r>
                  <a:rPr lang="en-CH" dirty="0"/>
                  <a:t>Train by using stochastic gradient descent:</a:t>
                </a:r>
              </a:p>
              <a:p>
                <a:pPr lvl="2"/>
                <a:r>
                  <a:rPr lang="fr-CH" dirty="0"/>
                  <a:t>S</a:t>
                </a:r>
                <a:r>
                  <a:rPr lang="en-CH" dirty="0"/>
                  <a:t>ample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CH" dirty="0"/>
                  <a:t> transition tuples (state-action-reward-</a:t>
                </a:r>
                <a:r>
                  <a:rPr lang="en-CH" dirty="0" err="1"/>
                  <a:t>newstate</a:t>
                </a:r>
                <a:r>
                  <a:rPr lang="en-CH" dirty="0"/>
                  <a:t>)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CH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CH" b="0" i="0" smtClean="0">
                        <a:latin typeface="Cambria Math" panose="02040503050406030204" pitchFamily="18" charset="0"/>
                      </a:rPr>
                      <m:t>max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:pPr lvl="2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sSub>
                          <m:sSub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∗(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𝑄</m:t>
                        </m:r>
                        <m:d>
                          <m:dPr>
                            <m:ctrlP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CH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CH" dirty="0"/>
                          <m:t> </m:t>
                        </m:r>
                      </m:e>
                    </m:nary>
                  </m:oMath>
                </a14:m>
                <a:endParaRPr lang="en-CH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𝛼𝜃</m:t>
                    </m:r>
                  </m:oMath>
                </a14:m>
                <a:endParaRPr lang="en-CH" dirty="0"/>
              </a:p>
              <a:p>
                <a:endParaRPr lang="en-CH" b="1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C78F0050-2324-0E7F-3BD6-B336B0609D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 b="-43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E2D02880-9091-95AF-1428-230088B8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Deep Q learning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CFDC-9DF0-F81E-25BA-D555240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2916C-D1C4-2FA6-C0B7-A48E505FE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B0D24-65E9-73D7-1124-C6FA73CD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93250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68058F-E308-4852-9584-528C805FF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Efficient algorithm when a lot of actions are possible</a:t>
            </a:r>
          </a:p>
          <a:p>
            <a:r>
              <a:rPr lang="en-CH" dirty="0"/>
              <a:t>Apparently ~1300 actions is not enough for it to be more efficient than </a:t>
            </a:r>
            <a:r>
              <a:rPr lang="en-CH" dirty="0" err="1"/>
              <a:t>DeepQ</a:t>
            </a:r>
            <a:endParaRPr lang="en-CH" dirty="0"/>
          </a:p>
          <a:p>
            <a:r>
              <a:rPr lang="en-CH" dirty="0"/>
              <a:t>Based on deep deterministic policy gradient and actor critique model</a:t>
            </a:r>
          </a:p>
          <a:p>
            <a:r>
              <a:rPr lang="en-CH" dirty="0"/>
              <a:t>Generate a continuous </a:t>
            </a:r>
            <a:r>
              <a:rPr lang="en-CH" dirty="0" err="1"/>
              <a:t>protoaction</a:t>
            </a:r>
            <a:r>
              <a:rPr lang="en-CH" dirty="0"/>
              <a:t> and use </a:t>
            </a:r>
            <a:r>
              <a:rPr lang="en-CH" dirty="0" err="1"/>
              <a:t>knn</a:t>
            </a:r>
            <a:r>
              <a:rPr lang="en-CH" dirty="0"/>
              <a:t> to project it on k real actions, then select one using </a:t>
            </a:r>
            <a:r>
              <a:rPr lang="en-CH" dirty="0" err="1"/>
              <a:t>softmax</a:t>
            </a:r>
            <a:r>
              <a:rPr lang="en-CH" dirty="0"/>
              <a:t> over these</a:t>
            </a:r>
          </a:p>
          <a:p>
            <a:r>
              <a:rPr lang="en-CH" dirty="0"/>
              <a:t>Still need to figure out the value of several hyperparameters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0BFA12-6DD4-5B3F-56E6-9B4DE4D1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/>
              <a:t>Wolpertinger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00BE8-34B4-90C4-74AE-24E6B743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59306-C5F1-9C6E-F135-43682E10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785DE-1A95-42C5-6B28-687BF1065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22898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68058F-E308-4852-9584-528C805FF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a self-supporting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structure is an assembly of rigid components that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do not require any binder to connect the parts, and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that stays in static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equilibrium through gravity-induced compression forces that immobilize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all the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parts</a:t>
            </a:r>
            <a:endParaRPr lang="en-CH" dirty="0">
              <a:effectLst/>
              <a:latin typeface="Arial" panose="020B0604020202020204" pitchFamily="34" charset="0"/>
            </a:endParaRPr>
          </a:p>
          <a:p>
            <a:r>
              <a:rPr lang="en-US" dirty="0">
                <a:effectLst/>
                <a:latin typeface="Arial" panose="020B0604020202020204" pitchFamily="34" charset="0"/>
              </a:rPr>
              <a:t>graph of connected blocks</a:t>
            </a:r>
            <a:endParaRPr lang="en-CH" dirty="0">
              <a:effectLst/>
              <a:latin typeface="Arial" panose="020B0604020202020204" pitchFamily="34" charset="0"/>
            </a:endParaRPr>
          </a:p>
          <a:p>
            <a:r>
              <a:rPr lang="en-US" dirty="0">
                <a:effectLst/>
                <a:latin typeface="Arial" panose="020B0604020202020204" pitchFamily="34" charset="0"/>
              </a:rPr>
              <a:t>stacking a block on top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of another is the same task if the first block is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on the ground or already on top of a tower. As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this assumption is hardly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true in our </a:t>
            </a:r>
            <a:r>
              <a:rPr lang="en-CH" dirty="0">
                <a:effectLst/>
                <a:latin typeface="Arial" panose="020B0604020202020204" pitchFamily="34" charset="0"/>
              </a:rPr>
              <a:t>case</a:t>
            </a:r>
          </a:p>
          <a:p>
            <a:pPr lvl="1"/>
            <a:r>
              <a:rPr lang="en-CH" dirty="0"/>
              <a:t>They only cared about vertical stacking, so the statics of the blocks below the  last one can be ignored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0BFA12-6DD4-5B3F-56E6-9B4DE4D1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Feedback on literature review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00BE8-34B4-90C4-74AE-24E6B743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59306-C5F1-9C6E-F135-43682E10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785DE-1A95-42C5-6B28-687BF1065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635884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68058F-E308-4852-9584-528C805FF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>
                <a:effectLst/>
                <a:latin typeface="Arial" panose="020B0604020202020204" pitchFamily="34" charset="0"/>
              </a:rPr>
              <a:t>[An agent] </a:t>
            </a:r>
            <a:r>
              <a:rPr lang="en-US" dirty="0">
                <a:effectLst/>
                <a:latin typeface="Arial" panose="020B0604020202020204" pitchFamily="34" charset="0"/>
              </a:rPr>
              <a:t>knows for sure its</a:t>
            </a:r>
            <a:r>
              <a:rPr lang="en-CH" dirty="0"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</a:rPr>
              <a:t>own action, and the ones of the other agents</a:t>
            </a:r>
            <a:r>
              <a:rPr lang="en-CH" dirty="0">
                <a:effectLst/>
                <a:latin typeface="Arial" panose="020B0604020202020204" pitchFamily="34" charset="0"/>
              </a:rPr>
              <a:t> [are modelled as stochastics perturbations]</a:t>
            </a:r>
          </a:p>
          <a:p>
            <a:pPr lvl="1"/>
            <a:r>
              <a:rPr lang="fr-CH" dirty="0"/>
              <a:t>C</a:t>
            </a:r>
            <a:r>
              <a:rPr lang="en-CH" dirty="0" err="1"/>
              <a:t>entral</a:t>
            </a:r>
            <a:r>
              <a:rPr lang="en-CH" dirty="0"/>
              <a:t> planning and decentralized execution</a:t>
            </a:r>
          </a:p>
          <a:p>
            <a:r>
              <a:rPr lang="en-CH" dirty="0"/>
              <a:t>Q-learning ok for 2 agents</a:t>
            </a:r>
          </a:p>
          <a:p>
            <a:r>
              <a:rPr lang="en-CH" b="0" i="0" dirty="0">
                <a:effectLst/>
              </a:rPr>
              <a:t>N</a:t>
            </a:r>
            <a:r>
              <a:rPr lang="en-US" b="0" i="0" dirty="0">
                <a:effectLst/>
              </a:rPr>
              <a:t>umber of local minima/saddle point increasing? can we them with equations/justification? </a:t>
            </a:r>
            <a:endParaRPr lang="en-CH" b="0" i="0" dirty="0">
              <a:effectLst/>
            </a:endParaRPr>
          </a:p>
          <a:p>
            <a:r>
              <a:rPr lang="en-CH" dirty="0"/>
              <a:t>Paper from Jan Peters</a:t>
            </a:r>
            <a:endParaRPr lang="en-CH" b="0" i="0" dirty="0">
              <a:effectLst/>
            </a:endParaRPr>
          </a:p>
          <a:p>
            <a:endParaRPr lang="en-CH" dirty="0">
              <a:effectLst/>
              <a:latin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0BFA12-6DD4-5B3F-56E6-9B4DE4D1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Feedback on literature review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00BE8-34B4-90C4-74AE-24E6B743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59306-C5F1-9C6E-F135-43682E10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785DE-1A95-42C5-6B28-687BF1065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017540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631AC9-798D-6EA7-1602-81EA514BA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Small modification on the reward function</a:t>
            </a:r>
          </a:p>
          <a:p>
            <a:pPr lvl="1"/>
            <a:r>
              <a:rPr lang="en-CH" dirty="0"/>
              <a:t>Need to equilibrate the parameters</a:t>
            </a:r>
          </a:p>
          <a:p>
            <a:r>
              <a:rPr lang="en-CH" dirty="0"/>
              <a:t>Finishing the implementation of Wolpertinger:</a:t>
            </a:r>
          </a:p>
          <a:p>
            <a:pPr lvl="1"/>
            <a:r>
              <a:rPr lang="en-CH" dirty="0"/>
              <a:t>Need a good exploration method, as </a:t>
            </a:r>
            <a:r>
              <a:rPr lang="en-CH" dirty="0" err="1"/>
              <a:t>softmax</a:t>
            </a:r>
            <a:r>
              <a:rPr lang="en-CH" dirty="0"/>
              <a:t> is not enough</a:t>
            </a:r>
          </a:p>
          <a:p>
            <a:r>
              <a:rPr lang="en-CH" dirty="0"/>
              <a:t>Export the gym to a </a:t>
            </a:r>
            <a:r>
              <a:rPr lang="en-CH" dirty="0" err="1"/>
              <a:t>jupyter</a:t>
            </a:r>
            <a:r>
              <a:rPr lang="en-CH" dirty="0"/>
              <a:t> notebook to better control the experiments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F00738-2A8C-AEDF-365C-CBA7CD11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9E856-FF3D-1E8D-9F21-9698A5AD6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EA360-B79A-35B0-BC78-1FC837F39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8C4DE2-3105-8D19-1A8F-3418505DD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6824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C039B47-3D67-0D40-6562-DE537B0A9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small script allows the plotting of the blocks: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A264DE-582D-00AA-EFEE-8983BFAD3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Basic plotting capabilities: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8D362-8852-530C-F141-E1A279D40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E1608-93D3-D565-9FB5-357EA708C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192D7-8466-CE68-1E5A-A422F7F3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24BE6B-AEA7-BAEE-1395-E8C840228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2787774"/>
            <a:ext cx="2092921" cy="2014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56616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78BE3B7-F8C4-A953-4A9C-64D6A3005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</a:t>
            </a:r>
            <a:r>
              <a:rPr lang="en-CH" dirty="0"/>
              <a:t>/1</a:t>
            </a:r>
            <a:r>
              <a:rPr lang="en-US" dirty="0"/>
              <a:t>1/</a:t>
            </a:r>
            <a:r>
              <a:rPr lang="en-CH" dirty="0"/>
              <a:t>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B983E71-F675-2D88-1321-D67BDB465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State description</a:t>
            </a:r>
          </a:p>
          <a:p>
            <a:r>
              <a:rPr lang="en-US" dirty="0"/>
              <a:t>Single agent settings</a:t>
            </a:r>
          </a:p>
          <a:p>
            <a:r>
              <a:rPr lang="en-US" dirty="0"/>
              <a:t>Change in the action space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BA50099-C500-08B0-1415-B05D9DED00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60694-426E-23C1-4CBD-7EDF8A7E7F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39F02-833D-446B-4018-217D8385F27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820D7-BA5C-895B-F22E-4CDC0126BA0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325019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775FFC-41E4-2C73-53CE-C8F2111ED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131032"/>
            <a:ext cx="4675237" cy="1072753"/>
          </a:xfrm>
        </p:spPr>
        <p:txBody>
          <a:bodyPr/>
          <a:lstStyle/>
          <a:p>
            <a:r>
              <a:rPr lang="en-US" dirty="0"/>
              <a:t>Simulator state description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FC8AE-923F-853D-5DD7-BCA1FB90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E4547-006C-C052-FB0C-89163DACE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CFB44-8648-BE3E-239E-E9B6B9B4D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71</a:t>
            </a:fld>
            <a:endParaRPr lang="fr-FR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AC177791-3448-C9A5-6870-33A61F651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2859782"/>
            <a:ext cx="4206801" cy="20828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DCA2FD-6D54-0E69-8651-35A710B84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843558"/>
            <a:ext cx="7344816" cy="1205950"/>
          </a:xfrm>
          <a:prstGeom prst="rect">
            <a:avLst/>
          </a:prstGeom>
        </p:spPr>
      </p:pic>
      <p:sp>
        <p:nvSpPr>
          <p:cNvPr id="15" name="Equals 14">
            <a:extLst>
              <a:ext uri="{FF2B5EF4-FFF2-40B4-BE49-F238E27FC236}">
                <a16:creationId xmlns:a16="http://schemas.microsoft.com/office/drawing/2014/main" id="{E1E3913A-68E6-BDDB-3E69-9FB95899F340}"/>
              </a:ext>
            </a:extLst>
          </p:cNvPr>
          <p:cNvSpPr/>
          <p:nvPr/>
        </p:nvSpPr>
        <p:spPr>
          <a:xfrm rot="5400000">
            <a:off x="3815916" y="2031690"/>
            <a:ext cx="864096" cy="79208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49913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2F8F8AA-F2F1-2A76-3ACC-90FD150B8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single agent model was implemented</a:t>
            </a:r>
          </a:p>
          <a:p>
            <a:r>
              <a:rPr lang="en-US" dirty="0"/>
              <a:t>Would ideally be used as a baseline in the long term</a:t>
            </a:r>
          </a:p>
          <a:p>
            <a:r>
              <a:rPr lang="en-US" dirty="0"/>
              <a:t>Avoid some questions about the rewards strategy for now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775FFC-41E4-2C73-53CE-C8F2111ED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agent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FC8AE-923F-853D-5DD7-BCA1FB90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E4547-006C-C052-FB0C-89163DACE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CFB44-8648-BE3E-239E-E9B6B9B4D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661628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Changes in the </a:t>
                </a:r>
                <a:r>
                  <a:rPr lang="en-US" i="1" dirty="0"/>
                  <a:t>forbidden</a:t>
                </a:r>
                <a:r>
                  <a:rPr lang="en-US" dirty="0"/>
                  <a:t> actions (that break the physical equilibrium):</a:t>
                </a:r>
              </a:p>
              <a:p>
                <a:pPr lvl="1"/>
                <a:r>
                  <a:rPr lang="en-US" dirty="0"/>
                  <a:t>Previously:</a:t>
                </a:r>
                <a:r>
                  <a:rPr lang="en-CH" b="0" dirty="0"/>
                  <a:t> </a:t>
                </a:r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Now:</a:t>
                </a:r>
                <a:r>
                  <a:rPr lang="en-CH" b="0" dirty="0"/>
                  <a:t> </a:t>
                </a:r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H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b>
                            </m:sSub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en-CH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ℱ</m:t>
                            </m:r>
                          </m:e>
                          <m:e>
                            <m:sSup>
                              <m:sSup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CH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dirty="0"/>
                  <a:t> a terminal state</a:t>
                </a:r>
              </a:p>
              <a:p>
                <a:pPr lvl="1"/>
                <a:r>
                  <a:rPr lang="en-US" dirty="0"/>
                  <a:t>Reason: better exploration of the state space by reducing the time spent in bad situations</a:t>
                </a:r>
              </a:p>
              <a:p>
                <a:r>
                  <a:rPr lang="en-US" dirty="0"/>
                  <a:t>The “slow” actions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/>
                  <a:t>) were necessary to allow the agents to get out of some dead ends, but can now be ignored in a basic setup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454C16F-F6A3-B1D8-53B4-54E531151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in the action 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2C48D-3BF4-1A8C-0676-6E968C7C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E3868-1202-6E88-57D5-A24619AA8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4486E-A265-A1D0-5929-481436D8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896625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Relative vs absolute positioning:</a:t>
                </a:r>
              </a:p>
              <a:p>
                <a:pPr lvl="1"/>
                <a:r>
                  <a:rPr lang="en-US" dirty="0"/>
                  <a:t>Absolute positioning: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𝑐h𝑜𝑖𝑐𝑒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𝑐h𝑜𝑖𝑐𝑒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𝑠𝑖𝑧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𝑠𝑖𝑧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6=648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Relative positioning: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𝑏𝑙𝑜𝑐𝑘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𝑠𝑢𝑝𝑝𝑜𝑟𝑡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𝑠𝑢𝑝𝑝𝑜𝑟𝑡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𝑐h𝑜𝑖𝑐𝑒</m:t>
                            </m:r>
                          </m:lim>
                        </m:limLow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𝑠𝑖𝑑𝑒𝑠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𝑐h𝑜𝑖𝑐𝑒𝑠</m:t>
                        </m:r>
                      </m:sub>
                      <m:sup/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𝑠𝑖𝑑𝑒𝑠</m:t>
                        </m:r>
                      </m:e>
                    </m:nary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𝑏𝑙𝑜𝑐𝑘𝑠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𝑏𝑙𝑜𝑐𝑘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𝑠𝑢𝑝𝑝𝑜𝑟𝑡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𝑐h𝑜𝑖𝑐𝑒</m:t>
                            </m:r>
                          </m:lim>
                        </m:limLow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𝑠𝑖𝑑𝑒𝑠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𝑐h𝑜𝑖𝑐𝑒𝑠</m:t>
                        </m:r>
                      </m:sub>
                      <m:sup/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𝑠𝑖𝑑𝑒𝑠</m:t>
                        </m:r>
                      </m:e>
                    </m:nary>
                    <m:r>
                      <a:rPr lang="en-US" i="1">
                        <a:latin typeface="Cambria Math" panose="02040503050406030204" pitchFamily="18" charset="0"/>
                      </a:rPr>
                      <m:t>=112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Relative is better as:</a:t>
                </a:r>
              </a:p>
              <a:p>
                <a:pPr lvl="1"/>
                <a:r>
                  <a:rPr lang="en-US" dirty="0"/>
                  <a:t>It scales better</a:t>
                </a:r>
              </a:p>
              <a:p>
                <a:pPr lvl="1"/>
                <a:r>
                  <a:rPr lang="en-US" dirty="0"/>
                  <a:t>The same action can be taken twice in a row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A0CF3-E54E-C829-89A2-F4C38C38B76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454C16F-F6A3-B1D8-53B4-54E531151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in the action 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2C48D-3BF4-1A8C-0676-6E968C7C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E3868-1202-6E88-57D5-A24619AA8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4486E-A265-A1D0-5929-481436D8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681955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A1C7A5-E816-B0AC-B7AC-E5088E485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Until now, the multi-agent setting was done in a sequential way</a:t>
            </a:r>
          </a:p>
          <a:p>
            <a:pPr lvl="1"/>
            <a:r>
              <a:rPr lang="en-US" dirty="0"/>
              <a:t>Does not utilize fully both the robot capabilities and the Markov game framework</a:t>
            </a:r>
          </a:p>
          <a:p>
            <a:r>
              <a:rPr lang="en-US" dirty="0"/>
              <a:t>Idea:</a:t>
            </a:r>
          </a:p>
          <a:p>
            <a:pPr lvl="1"/>
            <a:r>
              <a:rPr lang="en-US" dirty="0"/>
              <a:t>Each agent act simultaneously:</a:t>
            </a:r>
          </a:p>
          <a:p>
            <a:pPr lvl="2"/>
            <a:r>
              <a:rPr lang="en-US" dirty="0"/>
              <a:t>The physical equilibrium is checked after all the agents performed their actions</a:t>
            </a:r>
          </a:p>
          <a:p>
            <a:pPr lvl="1"/>
            <a:r>
              <a:rPr lang="en-US" dirty="0"/>
              <a:t>Some actions can force an agent to go in a “busy” state for a few rounds</a:t>
            </a:r>
          </a:p>
          <a:p>
            <a:pPr lvl="2"/>
            <a:r>
              <a:rPr lang="en-US" dirty="0"/>
              <a:t>Pick a block, dispose of a block, …</a:t>
            </a:r>
          </a:p>
          <a:p>
            <a:r>
              <a:rPr lang="en-US" dirty="0"/>
              <a:t>Open questions:</a:t>
            </a:r>
          </a:p>
          <a:p>
            <a:pPr lvl="1"/>
            <a:r>
              <a:rPr lang="en-US" dirty="0"/>
              <a:t>Symmetry of the game: should each agent be treated fairly</a:t>
            </a:r>
          </a:p>
          <a:p>
            <a:pPr lvl="1"/>
            <a:r>
              <a:rPr lang="en-US" dirty="0"/>
              <a:t>What happens when an action fails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8DEC5A-2CF7-4EB1-DC09-95DF9B777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Thoughts about a less sequential Markov game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4FFBC-7DB6-EEDD-DD43-500BAE4C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3EC9F-26B1-7E50-3FDF-F792CCF7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A6987-AD68-6004-BFF4-AD00D3441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307380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4FFBC-7DB6-EEDD-DD43-500BAE4C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A1C7A5-E816-B0AC-B7AC-E5088E485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Until now, the initial state was always the same</a:t>
            </a:r>
          </a:p>
          <a:p>
            <a:r>
              <a:rPr lang="en-US" dirty="0"/>
              <a:t>Idea:</a:t>
            </a:r>
          </a:p>
          <a:p>
            <a:pPr lvl="1"/>
            <a:r>
              <a:rPr lang="en-US" dirty="0"/>
              <a:t>Randomly chose the targets to link in the grid</a:t>
            </a:r>
          </a:p>
          <a:p>
            <a:pPr lvl="1"/>
            <a:r>
              <a:rPr lang="en-US" dirty="0"/>
              <a:t>This would allow a potentially better learning curve (some targets would be easy to reach, some more difficult)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8DEC5A-2CF7-4EB1-DC09-95DF9B777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Thoughts  about a more general setup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3EC9F-26B1-7E50-3FDF-F792CCF7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A6987-AD68-6004-BFF4-AD00D3441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57302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3FBE36-F13A-8C20-1CA7-E11FF656F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22/11/22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64B28A2-4F1E-47AA-1D97-AD8EEEDD7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</a:p>
          <a:p>
            <a:r>
              <a:rPr lang="en-CH" dirty="0"/>
              <a:t>Access to GPU/cloud computing</a:t>
            </a:r>
          </a:p>
          <a:p>
            <a:endParaRPr lang="en-CH" dirty="0"/>
          </a:p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FB6BFAB-0F8E-F50D-09B7-098CA18BB5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3694C-9E9A-64A9-B45B-D59483B9207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3D896-BC05-D055-3AC3-93217949B0B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018F1-4FCA-5D9F-60E2-56A39E388F2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322662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6BE73DAB-631E-A62C-0117-7DCC818FC3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64953" b="-64953"/>
          <a:stretch/>
        </p:blipFill>
        <p:spPr/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F680C37-E568-FF3E-B706-31E5B3841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setup can be seen as a directed and attributed multigraph:</a:t>
            </a:r>
          </a:p>
          <a:p>
            <a:pPr lvl="1"/>
            <a:r>
              <a:rPr lang="fr-CH" dirty="0"/>
              <a:t>D</a:t>
            </a:r>
            <a:r>
              <a:rPr lang="en-CH" dirty="0" err="1"/>
              <a:t>irected</a:t>
            </a:r>
            <a:r>
              <a:rPr lang="en-CH" dirty="0"/>
              <a:t>: each edge goes from a node to another</a:t>
            </a:r>
          </a:p>
          <a:p>
            <a:pPr lvl="1"/>
            <a:r>
              <a:rPr lang="en-CH" dirty="0"/>
              <a:t>Attributed: A vector component is attached to each node and edge</a:t>
            </a:r>
          </a:p>
          <a:p>
            <a:pPr lvl="1"/>
            <a:r>
              <a:rPr lang="en-CH" dirty="0"/>
              <a:t>Multigraph: 2 nodes can be connected by more than one edge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8657AAE-3860-6D13-8283-25116590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B96970-F4CD-242C-A647-99F7D0A7548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D4AAB-A248-7113-901E-665AC81F54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2F9A9-1A54-01D2-6510-821916D037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668878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6BE73DAB-631E-A62C-0117-7DCC818FC3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64953" b="-64953"/>
          <a:stretch/>
        </p:blipFill>
        <p:spPr/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F680C37-E568-FF3E-B706-31E5B3841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Each block is a node in the graph</a:t>
            </a:r>
          </a:p>
          <a:p>
            <a:pPr lvl="1"/>
            <a:r>
              <a:rPr lang="fr-CH" dirty="0"/>
              <a:t>I</a:t>
            </a:r>
            <a:r>
              <a:rPr lang="en-CH" dirty="0" err="1"/>
              <a:t>ts</a:t>
            </a:r>
            <a:r>
              <a:rPr lang="en-CH" dirty="0"/>
              <a:t> attribute is a 5 </a:t>
            </a:r>
            <a:r>
              <a:rPr lang="en-CH" dirty="0" err="1"/>
              <a:t>dimen</a:t>
            </a:r>
            <a:r>
              <a:rPr lang="fr-CH" dirty="0"/>
              <a:t>s</a:t>
            </a:r>
            <a:r>
              <a:rPr lang="en-CH" dirty="0" err="1"/>
              <a:t>ional</a:t>
            </a:r>
            <a:r>
              <a:rPr lang="en-CH" dirty="0"/>
              <a:t> natural vector containing:</a:t>
            </a:r>
          </a:p>
          <a:p>
            <a:pPr lvl="2"/>
            <a:r>
              <a:rPr lang="en-CH" dirty="0"/>
              <a:t>Block type</a:t>
            </a:r>
          </a:p>
          <a:p>
            <a:pPr lvl="2"/>
            <a:r>
              <a:rPr lang="en-CH" dirty="0"/>
              <a:t>Holder id</a:t>
            </a:r>
          </a:p>
          <a:p>
            <a:pPr lvl="2"/>
            <a:r>
              <a:rPr lang="fr-CH" dirty="0"/>
              <a:t>X</a:t>
            </a:r>
            <a:r>
              <a:rPr lang="en-CH" dirty="0"/>
              <a:t> position</a:t>
            </a:r>
          </a:p>
          <a:p>
            <a:pPr lvl="2"/>
            <a:r>
              <a:rPr lang="fr-CH" dirty="0"/>
              <a:t>Y</a:t>
            </a:r>
            <a:r>
              <a:rPr lang="en-CH" dirty="0"/>
              <a:t> position</a:t>
            </a:r>
          </a:p>
          <a:p>
            <a:pPr lvl="2"/>
            <a:r>
              <a:rPr lang="en-CH" dirty="0"/>
              <a:t>Rotation</a:t>
            </a:r>
          </a:p>
          <a:p>
            <a:r>
              <a:rPr lang="en-CH" dirty="0"/>
              <a:t>Each edge represent a potential support</a:t>
            </a:r>
          </a:p>
          <a:p>
            <a:pPr lvl="1"/>
            <a:r>
              <a:rPr lang="en-CH" dirty="0"/>
              <a:t>Its attribute is a single integer:</a:t>
            </a:r>
          </a:p>
          <a:p>
            <a:pPr lvl="2"/>
            <a:r>
              <a:rPr lang="en-CH" dirty="0"/>
              <a:t>The side id of receiving node 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8657AAE-3860-6D13-8283-25116590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B96970-F4CD-242C-A647-99F7D0A7548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D4AAB-A248-7113-901E-665AC81F54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2F9A9-1A54-01D2-6510-821916D037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9688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9808DE8-85AF-50D4-7740-E59CBA21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The environment will contain:</a:t>
            </a:r>
          </a:p>
          <a:p>
            <a:pPr lvl="1"/>
            <a:r>
              <a:rPr lang="en-GB" dirty="0"/>
              <a:t>R </a:t>
            </a:r>
            <a:r>
              <a:rPr lang="en-GB" dirty="0">
                <a:solidFill>
                  <a:schemeClr val="accent1"/>
                </a:solidFill>
              </a:rPr>
              <a:t>robots</a:t>
            </a:r>
            <a:r>
              <a:rPr lang="en-GB" dirty="0"/>
              <a:t>:</a:t>
            </a:r>
          </a:p>
          <a:p>
            <a:pPr lvl="2"/>
            <a:r>
              <a:rPr lang="en-GB" dirty="0">
                <a:solidFill>
                  <a:schemeClr val="accent5"/>
                </a:solidFill>
              </a:rPr>
              <a:t>Actions</a:t>
            </a:r>
            <a:r>
              <a:rPr lang="en-GB" dirty="0"/>
              <a:t> can be:</a:t>
            </a:r>
          </a:p>
          <a:p>
            <a:pPr lvl="3"/>
            <a:r>
              <a:rPr lang="en-GB" dirty="0"/>
              <a:t>Release a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  <a:r>
              <a:rPr lang="en-GB" dirty="0"/>
              <a:t>:</a:t>
            </a:r>
          </a:p>
          <a:p>
            <a:pPr lvl="4"/>
            <a:r>
              <a:rPr lang="en-GB" dirty="0"/>
              <a:t>Add the </a:t>
            </a:r>
            <a:r>
              <a:rPr lang="en-GB" dirty="0">
                <a:solidFill>
                  <a:srgbClr val="FF0000"/>
                </a:solidFill>
              </a:rPr>
              <a:t>constraints</a:t>
            </a:r>
            <a:r>
              <a:rPr lang="en-GB" dirty="0"/>
              <a:t> regarding a free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  <a:r>
              <a:rPr lang="en-GB" dirty="0"/>
              <a:t> to the system</a:t>
            </a:r>
          </a:p>
          <a:p>
            <a:pPr lvl="5"/>
            <a:r>
              <a:rPr lang="en-GB" dirty="0"/>
              <a:t>Sum of forces and torque must be 0</a:t>
            </a:r>
          </a:p>
          <a:p>
            <a:pPr lvl="4"/>
            <a:r>
              <a:rPr lang="en-GB" dirty="0"/>
              <a:t>Remove the </a:t>
            </a:r>
            <a:r>
              <a:rPr lang="en-GB" dirty="0">
                <a:solidFill>
                  <a:srgbClr val="FF0000"/>
                </a:solidFill>
              </a:rPr>
              <a:t>constraints</a:t>
            </a:r>
            <a:r>
              <a:rPr lang="en-GB" dirty="0"/>
              <a:t> regarding the hold block</a:t>
            </a:r>
          </a:p>
          <a:p>
            <a:pPr lvl="5"/>
            <a:r>
              <a:rPr lang="en-GB" dirty="0"/>
              <a:t>Max torque and force applied</a:t>
            </a:r>
          </a:p>
          <a:p>
            <a:pPr lvl="3"/>
            <a:r>
              <a:rPr lang="en-GB" dirty="0"/>
              <a:t>Pick a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  <a:r>
              <a:rPr lang="en-GB" dirty="0"/>
              <a:t> from a </a:t>
            </a:r>
            <a:r>
              <a:rPr lang="en-GB" dirty="0">
                <a:solidFill>
                  <a:srgbClr val="00B0F0"/>
                </a:solidFill>
              </a:rPr>
              <a:t>list</a:t>
            </a:r>
            <a:r>
              <a:rPr lang="en-GB" dirty="0"/>
              <a:t> and create </a:t>
            </a:r>
            <a:r>
              <a:rPr lang="en-GB" dirty="0">
                <a:solidFill>
                  <a:srgbClr val="7030A0"/>
                </a:solidFill>
              </a:rPr>
              <a:t>interfaces</a:t>
            </a:r>
            <a:r>
              <a:rPr lang="en-GB" dirty="0"/>
              <a:t> at a chosen location in its </a:t>
            </a:r>
            <a:r>
              <a:rPr lang="en-GB" dirty="0">
                <a:solidFill>
                  <a:srgbClr val="92D050"/>
                </a:solidFill>
              </a:rPr>
              <a:t>range</a:t>
            </a:r>
          </a:p>
          <a:p>
            <a:pPr lvl="1"/>
            <a:r>
              <a:rPr lang="en-US" dirty="0"/>
              <a:t>N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>
                <a:solidFill>
                  <a:schemeClr val="tx2"/>
                </a:solidFill>
              </a:rPr>
              <a:t>: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A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>
                <a:solidFill>
                  <a:schemeClr val="tx2"/>
                </a:solidFill>
              </a:rPr>
              <a:t> is defined by 4 corners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It has a constant density, and its center of mass can then easily be computed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Each free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>
                <a:solidFill>
                  <a:schemeClr val="tx2"/>
                </a:solidFill>
              </a:rPr>
              <a:t> add 2 </a:t>
            </a:r>
            <a:r>
              <a:rPr lang="en-US" dirty="0">
                <a:solidFill>
                  <a:srgbClr val="FF0000"/>
                </a:solidFill>
              </a:rPr>
              <a:t>constraints</a:t>
            </a:r>
            <a:r>
              <a:rPr lang="en-US" dirty="0">
                <a:solidFill>
                  <a:schemeClr val="tx2"/>
                </a:solidFill>
              </a:rPr>
              <a:t> to the static system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Each hold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>
                <a:solidFill>
                  <a:schemeClr val="tx2"/>
                </a:solidFill>
              </a:rPr>
              <a:t> add 2 slack </a:t>
            </a:r>
            <a:r>
              <a:rPr lang="en-US" dirty="0">
                <a:solidFill>
                  <a:srgbClr val="FF0000"/>
                </a:solidFill>
              </a:rPr>
              <a:t>constraints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Each block has at least 1 </a:t>
            </a:r>
            <a:r>
              <a:rPr lang="en-US" dirty="0">
                <a:solidFill>
                  <a:srgbClr val="7030A0"/>
                </a:solidFill>
              </a:rPr>
              <a:t>interface</a:t>
            </a:r>
            <a:r>
              <a:rPr lang="en-US" dirty="0">
                <a:solidFill>
                  <a:schemeClr val="tx2"/>
                </a:solidFill>
              </a:rPr>
              <a:t> between either the ground or another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</a:p>
          <a:p>
            <a:pPr lvl="2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0B4381-D048-FEA5-F44E-6037EF5D4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set-up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16F3A-2304-2E95-A218-376EBAA10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0FAA6-A94E-255A-48CC-1129C3CB5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38D9C-A643-911B-386B-867F025AC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751554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1C738C51-C02B-8668-C0C7-84A7B874D6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How to encode the actions:</a:t>
                </a:r>
              </a:p>
              <a:p>
                <a:pPr lvl="1"/>
                <a:r>
                  <a:rPr lang="en-CH" dirty="0"/>
                  <a:t>As a global vector of length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CH" dirty="0"/>
                  <a:t>, representing the probability of taking a given action</a:t>
                </a:r>
              </a:p>
              <a:p>
                <a:pPr lvl="2"/>
                <a:r>
                  <a:rPr lang="en-CH" dirty="0"/>
                  <a:t>~600 actions (when the robot can only place a block on the last one)</a:t>
                </a:r>
              </a:p>
              <a:p>
                <a:pPr lvl="1"/>
                <a:r>
                  <a:rPr lang="en-CH" dirty="0"/>
                  <a:t>As attributes on a vertex-edge pair</a:t>
                </a:r>
              </a:p>
              <a:p>
                <a:pPr lvl="2"/>
                <a:r>
                  <a:rPr lang="en-CH" dirty="0"/>
                  <a:t> How not to atomize the action</a:t>
                </a:r>
              </a:p>
              <a:p>
                <a:r>
                  <a:rPr lang="en-CH" dirty="0"/>
                  <a:t>Best idea so far:</a:t>
                </a:r>
              </a:p>
              <a:p>
                <a:pPr lvl="1"/>
                <a:r>
                  <a:rPr lang="en-CH" dirty="0"/>
                  <a:t>Input an action/sink node per robot to the network, each edge connected to it represent a specific action</a:t>
                </a:r>
              </a:p>
              <a:p>
                <a:pPr lvl="1"/>
                <a:r>
                  <a:rPr lang="en-CH" dirty="0"/>
                  <a:t>Each edge can either be linked to the same node (representing the last block) or to all of the active nodes (representing any placed block)</a:t>
                </a: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1C738C51-C02B-8668-C0C7-84A7B874D6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 r="-6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5BCFEE4B-9639-CF16-D88A-AEBCBD914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Construction as a graph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D0EEF-AE74-D65E-D7E6-6A84857EF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66623-701E-F761-79E0-DD025A44B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B4F49-BF68-94C4-A990-7C00A97DB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57083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6CD2CEA-E1B8-8502-1AFC-FE50E907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number of edges/node in a state is dynamic</a:t>
            </a:r>
          </a:p>
          <a:p>
            <a:r>
              <a:rPr lang="en-CH" dirty="0"/>
              <a:t>Batches are extracted from the replay memory buffer: three possibilities</a:t>
            </a:r>
          </a:p>
          <a:p>
            <a:pPr lvl="1"/>
            <a:r>
              <a:rPr lang="en-CH" dirty="0" err="1"/>
              <a:t>Unbatch</a:t>
            </a:r>
            <a:r>
              <a:rPr lang="en-CH" dirty="0"/>
              <a:t> the input</a:t>
            </a:r>
          </a:p>
          <a:p>
            <a:pPr lvl="1"/>
            <a:r>
              <a:rPr lang="en-CH" dirty="0"/>
              <a:t>Consider that disconnected edges/nodes might be useful in some way</a:t>
            </a:r>
          </a:p>
          <a:p>
            <a:pPr lvl="1"/>
            <a:r>
              <a:rPr lang="en-CH" dirty="0"/>
              <a:t>Mask out the </a:t>
            </a:r>
            <a:r>
              <a:rPr lang="en-CH" dirty="0" err="1"/>
              <a:t>influ</a:t>
            </a:r>
            <a:r>
              <a:rPr lang="fr-CH" dirty="0"/>
              <a:t>e</a:t>
            </a:r>
            <a:r>
              <a:rPr lang="en-CH" dirty="0" err="1"/>
              <a:t>nce</a:t>
            </a:r>
            <a:r>
              <a:rPr lang="en-CH" dirty="0"/>
              <a:t> of the disconnected edges/nodes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EB68B1-A172-9442-5CB2-5ACD33124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Implementation open problem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F6A3F-A827-9B34-DABB-2023BC340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8467F-D1B8-7936-31AE-9E5280C4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6F450-99AB-96B1-D86B-7222165E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104559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674656EB-2E7E-2FE5-A59B-A11E35C374E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H" dirty="0"/>
                  <a:t>With the current setup (30 max connections, 10 max blocks), the number of combination of attribute is 518’400: still a tractable amount</a:t>
                </a:r>
              </a:p>
              <a:p>
                <a:r>
                  <a:rPr lang="en-CH" dirty="0"/>
                  <a:t>But due to the nature of a multigraph, this number needs to be multiplied by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30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20</m:t>
                        </m:r>
                      </m:sup>
                    </m:sSup>
                  </m:oMath>
                </a14:m>
                <a:endParaRPr lang="en-CH" dirty="0"/>
              </a:p>
              <a:p>
                <a:r>
                  <a:rPr lang="en-CH" dirty="0"/>
                  <a:t>Not all state are reachable</a:t>
                </a:r>
              </a:p>
              <a:p>
                <a:r>
                  <a:rPr lang="en-CH" dirty="0"/>
                  <a:t>Graph neural networks bypass this complexity by being invariant to the permutation of edge/vertices</a:t>
                </a:r>
              </a:p>
              <a:p>
                <a:pPr lvl="1"/>
                <a:endParaRPr lang="en-CH" dirty="0"/>
              </a:p>
              <a:p>
                <a:endParaRPr lang="en-CH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674656EB-2E7E-2FE5-A59B-A11E35C374E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B91C222F-0FC0-7D74-02E6-23C7DEA1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State size: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86A1F3-0C3D-0588-9766-5E8C5F058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E9D2D1-43D8-DE1B-5ACB-BDCCBB989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1A400-93F9-47FF-EDBB-CB56C1A82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887494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CB462E4-B725-2BF8-3F9F-78F4D36A1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Several training hyperparameters need to be tuned:</a:t>
            </a:r>
          </a:p>
          <a:p>
            <a:pPr lvl="1"/>
            <a:r>
              <a:rPr lang="en-CH" dirty="0"/>
              <a:t>Learning rates</a:t>
            </a:r>
          </a:p>
          <a:p>
            <a:pPr lvl="1"/>
            <a:r>
              <a:rPr lang="fr-CH" dirty="0"/>
              <a:t>M</a:t>
            </a:r>
            <a:r>
              <a:rPr lang="en-CH" dirty="0" err="1"/>
              <a:t>odel</a:t>
            </a:r>
            <a:r>
              <a:rPr lang="en-CH" dirty="0"/>
              <a:t> size</a:t>
            </a:r>
          </a:p>
          <a:p>
            <a:pPr lvl="1"/>
            <a:r>
              <a:rPr lang="en-CH" dirty="0"/>
              <a:t>Normalization</a:t>
            </a:r>
          </a:p>
          <a:p>
            <a:pPr lvl="1"/>
            <a:r>
              <a:rPr lang="en-CH" dirty="0"/>
              <a:t>...</a:t>
            </a:r>
          </a:p>
          <a:p>
            <a:r>
              <a:rPr lang="en-CH" dirty="0"/>
              <a:t>Could I access the cloud computing facility of the EPFL?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41A2FE-DD84-5BC5-0A34-6FA48AA7B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Access to cloud computing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2DA7C-86FB-0E56-9676-7C5CE2B51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B527F-DEC7-BCBA-6522-135D70BB7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9A3E5B-10CC-970C-D627-FE6D63ACF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835695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89B2E4-8830-DD50-965F-83231C44D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Finish the implementation of a graph neural network</a:t>
            </a:r>
          </a:p>
          <a:p>
            <a:r>
              <a:rPr lang="en-CH" dirty="0"/>
              <a:t>Find working hyperparameters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9C1560-E0B4-2012-8BDB-2B2524837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827FE-6EEB-0AE3-F8AC-6F3E8A73A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66B4C-1715-2335-FDD9-394CABA74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D8221-DB4B-1A53-D6BC-4E709A65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443240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83B4041-2226-92DD-761E-57B4DE2B9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29/11/22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82EFF58-22F2-FB88-D3BE-4F2F2F54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Working on cloud</a:t>
            </a:r>
          </a:p>
          <a:p>
            <a:r>
              <a:rPr lang="en-CH" dirty="0"/>
              <a:t>GNN implemented</a:t>
            </a:r>
          </a:p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B58BB71-9C53-A9E8-081C-124D0BC43E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E0273-D376-B211-7D7B-2F2E07577EB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51DC0-6CDA-F270-1792-DC71DB9994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412E0-5817-CA5C-961A-ED1174D1456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7857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135A914-2541-5756-569B-641808328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Faster computing time</a:t>
            </a:r>
          </a:p>
          <a:p>
            <a:pPr lvl="1"/>
            <a:r>
              <a:rPr lang="en-CH" dirty="0"/>
              <a:t>Can test several different hyper parameters automatically using a bayes search</a:t>
            </a:r>
          </a:p>
          <a:p>
            <a:r>
              <a:rPr lang="en-CH" dirty="0"/>
              <a:t>No hyperparameters increased significantly the results for the </a:t>
            </a:r>
            <a:r>
              <a:rPr lang="fr-CH" dirty="0"/>
              <a:t>image-</a:t>
            </a:r>
            <a:r>
              <a:rPr lang="fr-CH" dirty="0" err="1"/>
              <a:t>based</a:t>
            </a:r>
            <a:r>
              <a:rPr lang="en-CH" dirty="0"/>
              <a:t> state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E384030-4CA4-F9E5-33D8-65397B1FD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Cloud computing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FEB1B-9C06-B0C6-899B-EB74F27DE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F73ED-778E-902D-C59D-0EB224A22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86208-FD17-FF5E-43E1-6A8D67104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057902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State represented by a graph that get encoded a few times: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87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3D273D35-1504-D2E8-DA55-0A60AA93CECE}"/>
              </a:ext>
            </a:extLst>
          </p:cNvPr>
          <p:cNvCxnSpPr>
            <a:stCxn id="7" idx="1"/>
            <a:endCxn id="8" idx="2"/>
          </p:cNvCxnSpPr>
          <p:nvPr/>
        </p:nvCxnSpPr>
        <p:spPr>
          <a:xfrm rot="5400000" flipH="1" flipV="1">
            <a:off x="1756664" y="2941464"/>
            <a:ext cx="606848" cy="34334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DD93349D-95DD-2BF8-7BE6-FC3046AFF453}"/>
              </a:ext>
            </a:extLst>
          </p:cNvPr>
          <p:cNvCxnSpPr>
            <a:cxnSpLocks/>
            <a:stCxn id="8" idx="0"/>
            <a:endCxn id="9" idx="0"/>
          </p:cNvCxnSpPr>
          <p:nvPr/>
        </p:nvCxnSpPr>
        <p:spPr>
          <a:xfrm rot="5400000" flipH="1" flipV="1">
            <a:off x="2652800" y="2042679"/>
            <a:ext cx="345993" cy="828072"/>
          </a:xfrm>
          <a:prstGeom prst="curvedConnector3">
            <a:avLst>
              <a:gd name="adj1" fmla="val 1660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C57EE6FD-C69B-60C3-0929-273E93C0441E}"/>
              </a:ext>
            </a:extLst>
          </p:cNvPr>
          <p:cNvCxnSpPr>
            <a:cxnSpLocks/>
            <a:stCxn id="9" idx="4"/>
            <a:endCxn id="8" idx="4"/>
          </p:cNvCxnSpPr>
          <p:nvPr/>
        </p:nvCxnSpPr>
        <p:spPr>
          <a:xfrm rot="5400000">
            <a:off x="2652800" y="2402678"/>
            <a:ext cx="345993" cy="828072"/>
          </a:xfrm>
          <a:prstGeom prst="curvedConnector3">
            <a:avLst>
              <a:gd name="adj1" fmla="val 1660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8479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State represented by a graph that get encoded a few times: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88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3D273D35-1504-D2E8-DA55-0A60AA93CECE}"/>
              </a:ext>
            </a:extLst>
          </p:cNvPr>
          <p:cNvCxnSpPr>
            <a:stCxn id="7" idx="1"/>
            <a:endCxn id="8" idx="2"/>
          </p:cNvCxnSpPr>
          <p:nvPr/>
        </p:nvCxnSpPr>
        <p:spPr>
          <a:xfrm rot="5400000" flipH="1" flipV="1">
            <a:off x="1756664" y="2941464"/>
            <a:ext cx="606848" cy="343343"/>
          </a:xfrm>
          <a:prstGeom prst="curvedConnector2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DD93349D-95DD-2BF8-7BE6-FC3046AFF453}"/>
              </a:ext>
            </a:extLst>
          </p:cNvPr>
          <p:cNvCxnSpPr>
            <a:cxnSpLocks/>
            <a:stCxn id="8" idx="0"/>
            <a:endCxn id="9" idx="0"/>
          </p:cNvCxnSpPr>
          <p:nvPr/>
        </p:nvCxnSpPr>
        <p:spPr>
          <a:xfrm rot="5400000" flipH="1" flipV="1">
            <a:off x="2652800" y="2042679"/>
            <a:ext cx="345993" cy="828072"/>
          </a:xfrm>
          <a:prstGeom prst="curvedConnector3">
            <a:avLst>
              <a:gd name="adj1" fmla="val 166071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C57EE6FD-C69B-60C3-0929-273E93C0441E}"/>
              </a:ext>
            </a:extLst>
          </p:cNvPr>
          <p:cNvCxnSpPr>
            <a:cxnSpLocks/>
            <a:stCxn id="9" idx="4"/>
            <a:endCxn id="8" idx="4"/>
          </p:cNvCxnSpPr>
          <p:nvPr/>
        </p:nvCxnSpPr>
        <p:spPr>
          <a:xfrm rot="5400000">
            <a:off x="2652800" y="2402678"/>
            <a:ext cx="345993" cy="828072"/>
          </a:xfrm>
          <a:prstGeom prst="curvedConnector3">
            <a:avLst>
              <a:gd name="adj1" fmla="val 166071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iamond 13">
            <a:extLst>
              <a:ext uri="{FF2B5EF4-FFF2-40B4-BE49-F238E27FC236}">
                <a16:creationId xmlns:a16="http://schemas.microsoft.com/office/drawing/2014/main" id="{22500B68-A3E5-8132-6A40-AE2D27D83127}"/>
              </a:ext>
            </a:extLst>
          </p:cNvPr>
          <p:cNvSpPr/>
          <p:nvPr/>
        </p:nvSpPr>
        <p:spPr>
          <a:xfrm>
            <a:off x="4283968" y="2139702"/>
            <a:ext cx="864096" cy="432048"/>
          </a:xfrm>
          <a:prstGeom prst="diamond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12785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Action represented by edges between the last node and a new node: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89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22500B68-A3E5-8132-6A40-AE2D27D83127}"/>
              </a:ext>
            </a:extLst>
          </p:cNvPr>
          <p:cNvSpPr/>
          <p:nvPr/>
        </p:nvSpPr>
        <p:spPr>
          <a:xfrm>
            <a:off x="4283968" y="2139702"/>
            <a:ext cx="864096" cy="432048"/>
          </a:xfrm>
          <a:prstGeom prst="diamond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G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A18183-DCD8-87BB-3946-860260352D10}"/>
              </a:ext>
            </a:extLst>
          </p:cNvPr>
          <p:cNvSpPr/>
          <p:nvPr/>
        </p:nvSpPr>
        <p:spPr>
          <a:xfrm>
            <a:off x="3707904" y="2715766"/>
            <a:ext cx="360000" cy="36000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DAEEC2-B15E-2062-7BF9-A70C4621BAA8}"/>
              </a:ext>
            </a:extLst>
          </p:cNvPr>
          <p:cNvCxnSpPr>
            <a:stCxn id="9" idx="7"/>
            <a:endCxn id="11" idx="0"/>
          </p:cNvCxnSpPr>
          <p:nvPr/>
        </p:nvCxnSpPr>
        <p:spPr>
          <a:xfrm rot="16200000" flipH="1">
            <a:off x="3437843" y="2265706"/>
            <a:ext cx="379327" cy="520793"/>
          </a:xfrm>
          <a:prstGeom prst="curvedConnector3">
            <a:avLst>
              <a:gd name="adj1" fmla="val -151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54C3498B-6FB6-EFED-B727-59FD6EC3A775}"/>
              </a:ext>
            </a:extLst>
          </p:cNvPr>
          <p:cNvCxnSpPr>
            <a:cxnSpLocks/>
            <a:stCxn id="9" idx="6"/>
            <a:endCxn id="11" idx="1"/>
          </p:cNvCxnSpPr>
          <p:nvPr/>
        </p:nvCxnSpPr>
        <p:spPr>
          <a:xfrm>
            <a:off x="3419832" y="2463718"/>
            <a:ext cx="340793" cy="3047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B56A3C4B-FB6F-22CD-4DEE-DE4FECDD47FA}"/>
              </a:ext>
            </a:extLst>
          </p:cNvPr>
          <p:cNvCxnSpPr>
            <a:cxnSpLocks/>
            <a:stCxn id="9" idx="0"/>
            <a:endCxn id="11" idx="7"/>
          </p:cNvCxnSpPr>
          <p:nvPr/>
        </p:nvCxnSpPr>
        <p:spPr>
          <a:xfrm rot="16200000" flipH="1">
            <a:off x="3385122" y="2138427"/>
            <a:ext cx="484769" cy="775351"/>
          </a:xfrm>
          <a:prstGeom prst="curvedConnector3">
            <a:avLst>
              <a:gd name="adj1" fmla="val -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24501E64-BC3B-8C34-C35B-340F127D443A}"/>
              </a:ext>
            </a:extLst>
          </p:cNvPr>
          <p:cNvCxnSpPr>
            <a:cxnSpLocks/>
            <a:stCxn id="9" idx="5"/>
            <a:endCxn id="11" idx="2"/>
          </p:cNvCxnSpPr>
          <p:nvPr/>
        </p:nvCxnSpPr>
        <p:spPr>
          <a:xfrm rot="16200000" flipH="1">
            <a:off x="3385123" y="2572984"/>
            <a:ext cx="304769" cy="34079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2CC10463-2E6F-0C5D-FCCA-3AC68C8E8761}"/>
              </a:ext>
            </a:extLst>
          </p:cNvPr>
          <p:cNvCxnSpPr>
            <a:cxnSpLocks/>
            <a:stCxn id="9" idx="4"/>
            <a:endCxn id="11" idx="3"/>
          </p:cNvCxnSpPr>
          <p:nvPr/>
        </p:nvCxnSpPr>
        <p:spPr>
          <a:xfrm rot="16200000" flipH="1">
            <a:off x="3310565" y="2572984"/>
            <a:ext cx="379327" cy="520793"/>
          </a:xfrm>
          <a:prstGeom prst="curvedConnector3">
            <a:avLst>
              <a:gd name="adj1" fmla="val 954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90E70A76-01AC-9026-8CF9-93C20F9AD3AA}"/>
              </a:ext>
            </a:extLst>
          </p:cNvPr>
          <p:cNvCxnSpPr>
            <a:cxnSpLocks/>
            <a:stCxn id="9" idx="3"/>
            <a:endCxn id="11" idx="4"/>
          </p:cNvCxnSpPr>
          <p:nvPr/>
        </p:nvCxnSpPr>
        <p:spPr>
          <a:xfrm rot="16200000" flipH="1">
            <a:off x="3257844" y="2445705"/>
            <a:ext cx="484769" cy="775351"/>
          </a:xfrm>
          <a:prstGeom prst="curvedConnector3">
            <a:avLst>
              <a:gd name="adj1" fmla="val 1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F91210BE-68BA-BB5D-E84A-A609F957F9F9}"/>
              </a:ext>
            </a:extLst>
          </p:cNvPr>
          <p:cNvCxnSpPr>
            <a:cxnSpLocks/>
            <a:stCxn id="9" idx="2"/>
            <a:endCxn id="11" idx="5"/>
          </p:cNvCxnSpPr>
          <p:nvPr/>
        </p:nvCxnSpPr>
        <p:spPr>
          <a:xfrm rot="10800000" flipH="1" flipV="1">
            <a:off x="3059831" y="2463717"/>
            <a:ext cx="955351" cy="559327"/>
          </a:xfrm>
          <a:prstGeom prst="curvedConnector4">
            <a:avLst>
              <a:gd name="adj1" fmla="val 489"/>
              <a:gd name="adj2" fmla="val 1628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626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9808DE8-85AF-50D4-7740-E59CBA21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environment will contain:</a:t>
            </a:r>
          </a:p>
          <a:p>
            <a:pPr lvl="1"/>
            <a:r>
              <a:rPr lang="en-GB" dirty="0"/>
              <a:t>I </a:t>
            </a:r>
            <a:r>
              <a:rPr lang="en-GB" dirty="0">
                <a:solidFill>
                  <a:srgbClr val="7030A0"/>
                </a:solidFill>
              </a:rPr>
              <a:t>interfaces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The </a:t>
            </a:r>
            <a:r>
              <a:rPr lang="en-GB" dirty="0">
                <a:solidFill>
                  <a:srgbClr val="7030A0"/>
                </a:solidFill>
              </a:rPr>
              <a:t>interfaces</a:t>
            </a:r>
            <a:r>
              <a:rPr lang="en-GB" dirty="0"/>
              <a:t> link together the side of a block with a side or corner of another </a:t>
            </a:r>
            <a:r>
              <a:rPr lang="en-GB" dirty="0">
                <a:solidFill>
                  <a:schemeClr val="accent2"/>
                </a:solidFill>
              </a:rPr>
              <a:t>block</a:t>
            </a:r>
          </a:p>
          <a:p>
            <a:pPr lvl="2"/>
            <a:r>
              <a:rPr lang="en-GB" dirty="0"/>
              <a:t>Each interface add either 2 </a:t>
            </a:r>
            <a:r>
              <a:rPr lang="en-GB" dirty="0">
                <a:solidFill>
                  <a:srgbClr val="FF0000"/>
                </a:solidFill>
              </a:rPr>
              <a:t>constraints</a:t>
            </a:r>
            <a:r>
              <a:rPr lang="en-GB" dirty="0"/>
              <a:t> to the system in case of side-side </a:t>
            </a:r>
            <a:r>
              <a:rPr lang="en-GB" dirty="0">
                <a:solidFill>
                  <a:srgbClr val="7030A0"/>
                </a:solidFill>
              </a:rPr>
              <a:t>interface</a:t>
            </a:r>
            <a:r>
              <a:rPr lang="en-GB" dirty="0"/>
              <a:t>, or only 1 in case of side-corner </a:t>
            </a:r>
            <a:r>
              <a:rPr lang="en-GB" dirty="0">
                <a:solidFill>
                  <a:srgbClr val="7030A0"/>
                </a:solidFill>
              </a:rPr>
              <a:t>interface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list</a:t>
            </a:r>
            <a:r>
              <a:rPr lang="en-US" dirty="0">
                <a:solidFill>
                  <a:schemeClr val="tx2"/>
                </a:solidFill>
              </a:rPr>
              <a:t>:</a:t>
            </a:r>
          </a:p>
          <a:p>
            <a:pPr lvl="2"/>
            <a:r>
              <a:rPr lang="en-US" dirty="0"/>
              <a:t>Needed to describe the possible action of the </a:t>
            </a:r>
            <a:r>
              <a:rPr lang="en-US" dirty="0">
                <a:solidFill>
                  <a:schemeClr val="accent1"/>
                </a:solidFill>
              </a:rPr>
              <a:t>robots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Contains a set of possible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/>
              <a:t> that the robots can pick from, and the number of remaining </a:t>
            </a:r>
            <a:r>
              <a:rPr lang="en-US" dirty="0">
                <a:solidFill>
                  <a:schemeClr val="accent2"/>
                </a:solidFill>
              </a:rPr>
              <a:t>block</a:t>
            </a:r>
            <a:r>
              <a:rPr lang="en-US" dirty="0"/>
              <a:t> of the corresponding shape</a:t>
            </a:r>
          </a:p>
          <a:p>
            <a:pPr lvl="2"/>
            <a:r>
              <a:rPr lang="en-US" dirty="0"/>
              <a:t>Ideas: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list</a:t>
            </a:r>
            <a:r>
              <a:rPr lang="en-US" dirty="0"/>
              <a:t> contains exactly the right number of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/>
              <a:t> needed for a structure</a:t>
            </a:r>
          </a:p>
          <a:p>
            <a:pPr marL="1371600" lvl="3" indent="-3429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list</a:t>
            </a:r>
            <a:r>
              <a:rPr lang="en-US" dirty="0"/>
              <a:t> contains infinitely many </a:t>
            </a:r>
            <a:r>
              <a:rPr lang="en-US" dirty="0">
                <a:solidFill>
                  <a:schemeClr val="accent2"/>
                </a:solidFill>
              </a:rPr>
              <a:t>blocks</a:t>
            </a:r>
            <a:r>
              <a:rPr lang="en-US" dirty="0"/>
              <a:t> of each type</a:t>
            </a:r>
          </a:p>
          <a:p>
            <a:pPr lvl="2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0B4381-D048-FEA5-F44E-6037EF5D4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set-up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16F3A-2304-2E95-A218-376EBAA10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0FAA6-A94E-255A-48CC-1129C3CB5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38D9C-A643-911B-386B-867F025AC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070316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Action represented by edges to a new node: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90</a:t>
            </a:fld>
            <a:endParaRPr lang="fr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B27D33-E755-D0F8-A835-82869BB09F93}"/>
              </a:ext>
            </a:extLst>
          </p:cNvPr>
          <p:cNvSpPr/>
          <p:nvPr/>
        </p:nvSpPr>
        <p:spPr>
          <a:xfrm>
            <a:off x="1835696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08779B-5751-0F37-3768-F2CC97A67220}"/>
              </a:ext>
            </a:extLst>
          </p:cNvPr>
          <p:cNvSpPr/>
          <p:nvPr/>
        </p:nvSpPr>
        <p:spPr>
          <a:xfrm>
            <a:off x="2231760" y="2629711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9D1B1D-92C9-67F0-6875-0E79751AF9DD}"/>
              </a:ext>
            </a:extLst>
          </p:cNvPr>
          <p:cNvSpPr/>
          <p:nvPr/>
        </p:nvSpPr>
        <p:spPr>
          <a:xfrm>
            <a:off x="3059832" y="228371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E9B7A2-9BF5-6900-1281-735D59BC57A5}"/>
              </a:ext>
            </a:extLst>
          </p:cNvPr>
          <p:cNvSpPr/>
          <p:nvPr/>
        </p:nvSpPr>
        <p:spPr>
          <a:xfrm>
            <a:off x="4067944" y="3363838"/>
            <a:ext cx="360000" cy="36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22500B68-A3E5-8132-6A40-AE2D27D83127}"/>
              </a:ext>
            </a:extLst>
          </p:cNvPr>
          <p:cNvSpPr/>
          <p:nvPr/>
        </p:nvSpPr>
        <p:spPr>
          <a:xfrm>
            <a:off x="4283968" y="2139702"/>
            <a:ext cx="864096" cy="432048"/>
          </a:xfrm>
          <a:prstGeom prst="diamond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G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A18183-DCD8-87BB-3946-860260352D10}"/>
              </a:ext>
            </a:extLst>
          </p:cNvPr>
          <p:cNvSpPr/>
          <p:nvPr/>
        </p:nvSpPr>
        <p:spPr>
          <a:xfrm>
            <a:off x="3707904" y="2715766"/>
            <a:ext cx="360000" cy="36000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DAEEC2-B15E-2062-7BF9-A70C4621BAA8}"/>
              </a:ext>
            </a:extLst>
          </p:cNvPr>
          <p:cNvCxnSpPr>
            <a:stCxn id="9" idx="7"/>
            <a:endCxn id="11" idx="0"/>
          </p:cNvCxnSpPr>
          <p:nvPr/>
        </p:nvCxnSpPr>
        <p:spPr>
          <a:xfrm rot="16200000" flipH="1">
            <a:off x="3437843" y="2265706"/>
            <a:ext cx="379327" cy="520793"/>
          </a:xfrm>
          <a:prstGeom prst="curvedConnector3">
            <a:avLst>
              <a:gd name="adj1" fmla="val -151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54C3498B-6FB6-EFED-B727-59FD6EC3A775}"/>
              </a:ext>
            </a:extLst>
          </p:cNvPr>
          <p:cNvCxnSpPr>
            <a:cxnSpLocks/>
            <a:stCxn id="9" idx="6"/>
            <a:endCxn id="11" idx="1"/>
          </p:cNvCxnSpPr>
          <p:nvPr/>
        </p:nvCxnSpPr>
        <p:spPr>
          <a:xfrm>
            <a:off x="3419832" y="2463718"/>
            <a:ext cx="340793" cy="3047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B56A3C4B-FB6F-22CD-4DEE-DE4FECDD47FA}"/>
              </a:ext>
            </a:extLst>
          </p:cNvPr>
          <p:cNvCxnSpPr>
            <a:cxnSpLocks/>
            <a:stCxn id="9" idx="0"/>
            <a:endCxn id="11" idx="7"/>
          </p:cNvCxnSpPr>
          <p:nvPr/>
        </p:nvCxnSpPr>
        <p:spPr>
          <a:xfrm rot="16200000" flipH="1">
            <a:off x="3385122" y="2138427"/>
            <a:ext cx="484769" cy="775351"/>
          </a:xfrm>
          <a:prstGeom prst="curvedConnector3">
            <a:avLst>
              <a:gd name="adj1" fmla="val -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24501E64-BC3B-8C34-C35B-340F127D443A}"/>
              </a:ext>
            </a:extLst>
          </p:cNvPr>
          <p:cNvCxnSpPr>
            <a:cxnSpLocks/>
            <a:stCxn id="9" idx="5"/>
            <a:endCxn id="11" idx="2"/>
          </p:cNvCxnSpPr>
          <p:nvPr/>
        </p:nvCxnSpPr>
        <p:spPr>
          <a:xfrm rot="16200000" flipH="1">
            <a:off x="3385123" y="2572984"/>
            <a:ext cx="304769" cy="34079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2CC10463-2E6F-0C5D-FCCA-3AC68C8E8761}"/>
              </a:ext>
            </a:extLst>
          </p:cNvPr>
          <p:cNvCxnSpPr>
            <a:cxnSpLocks/>
            <a:stCxn id="9" idx="4"/>
            <a:endCxn id="11" idx="3"/>
          </p:cNvCxnSpPr>
          <p:nvPr/>
        </p:nvCxnSpPr>
        <p:spPr>
          <a:xfrm rot="16200000" flipH="1">
            <a:off x="3310565" y="2572984"/>
            <a:ext cx="379327" cy="520793"/>
          </a:xfrm>
          <a:prstGeom prst="curvedConnector3">
            <a:avLst>
              <a:gd name="adj1" fmla="val 954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90E70A76-01AC-9026-8CF9-93C20F9AD3AA}"/>
              </a:ext>
            </a:extLst>
          </p:cNvPr>
          <p:cNvCxnSpPr>
            <a:cxnSpLocks/>
            <a:stCxn id="9" idx="3"/>
            <a:endCxn id="11" idx="4"/>
          </p:cNvCxnSpPr>
          <p:nvPr/>
        </p:nvCxnSpPr>
        <p:spPr>
          <a:xfrm rot="16200000" flipH="1">
            <a:off x="3257844" y="2445705"/>
            <a:ext cx="484769" cy="775351"/>
          </a:xfrm>
          <a:prstGeom prst="curvedConnector3">
            <a:avLst>
              <a:gd name="adj1" fmla="val 1471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F91210BE-68BA-BB5D-E84A-A609F957F9F9}"/>
              </a:ext>
            </a:extLst>
          </p:cNvPr>
          <p:cNvCxnSpPr>
            <a:cxnSpLocks/>
            <a:stCxn id="9" idx="2"/>
            <a:endCxn id="11" idx="5"/>
          </p:cNvCxnSpPr>
          <p:nvPr/>
        </p:nvCxnSpPr>
        <p:spPr>
          <a:xfrm rot="10800000" flipH="1" flipV="1">
            <a:off x="3059831" y="2463717"/>
            <a:ext cx="955351" cy="559327"/>
          </a:xfrm>
          <a:prstGeom prst="curvedConnector4">
            <a:avLst>
              <a:gd name="adj1" fmla="val 489"/>
              <a:gd name="adj2" fmla="val 1628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15FB6422-736F-4413-6BEC-01F988806038}"/>
              </a:ext>
            </a:extLst>
          </p:cNvPr>
          <p:cNvCxnSpPr>
            <a:cxnSpLocks/>
            <a:stCxn id="10" idx="7"/>
            <a:endCxn id="11" idx="6"/>
          </p:cNvCxnSpPr>
          <p:nvPr/>
        </p:nvCxnSpPr>
        <p:spPr>
          <a:xfrm rot="16200000" flipV="1">
            <a:off x="3961168" y="3002503"/>
            <a:ext cx="520793" cy="30731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F9C5369B-4BE5-A0DA-2C1A-55EF68BDEAE0}"/>
              </a:ext>
            </a:extLst>
          </p:cNvPr>
          <p:cNvCxnSpPr>
            <a:cxnSpLocks/>
            <a:stCxn id="10" idx="0"/>
            <a:endCxn id="11" idx="5"/>
          </p:cNvCxnSpPr>
          <p:nvPr/>
        </p:nvCxnSpPr>
        <p:spPr>
          <a:xfrm rot="16200000" flipV="1">
            <a:off x="3961168" y="3077061"/>
            <a:ext cx="340793" cy="23276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6AD50D9D-F119-8990-D327-3A573F574831}"/>
              </a:ext>
            </a:extLst>
          </p:cNvPr>
          <p:cNvCxnSpPr>
            <a:cxnSpLocks/>
            <a:stCxn id="10" idx="1"/>
            <a:endCxn id="11" idx="4"/>
          </p:cNvCxnSpPr>
          <p:nvPr/>
        </p:nvCxnSpPr>
        <p:spPr>
          <a:xfrm rot="16200000" flipV="1">
            <a:off x="3833889" y="3129782"/>
            <a:ext cx="340793" cy="23276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138C3598-A03C-8E26-5304-1B06F2AD0786}"/>
              </a:ext>
            </a:extLst>
          </p:cNvPr>
          <p:cNvCxnSpPr>
            <a:cxnSpLocks/>
            <a:stCxn id="10" idx="2"/>
            <a:endCxn id="11" idx="3"/>
          </p:cNvCxnSpPr>
          <p:nvPr/>
        </p:nvCxnSpPr>
        <p:spPr>
          <a:xfrm rot="10800000">
            <a:off x="3760626" y="3023046"/>
            <a:ext cx="307319" cy="52079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85390AFB-ADC1-CCBC-F06D-98C5CDD63ACE}"/>
              </a:ext>
            </a:extLst>
          </p:cNvPr>
          <p:cNvCxnSpPr>
            <a:cxnSpLocks/>
            <a:stCxn id="10" idx="6"/>
            <a:endCxn id="11" idx="7"/>
          </p:cNvCxnSpPr>
          <p:nvPr/>
        </p:nvCxnSpPr>
        <p:spPr>
          <a:xfrm flipH="1" flipV="1">
            <a:off x="4015183" y="2768487"/>
            <a:ext cx="412761" cy="775351"/>
          </a:xfrm>
          <a:prstGeom prst="curvedConnector4">
            <a:avLst>
              <a:gd name="adj1" fmla="val -15823"/>
              <a:gd name="adj2" fmla="val 10920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B97F9922-2DB7-64C7-19E0-C834FE71DE6E}"/>
              </a:ext>
            </a:extLst>
          </p:cNvPr>
          <p:cNvCxnSpPr>
            <a:cxnSpLocks/>
            <a:stCxn id="8" idx="6"/>
            <a:endCxn id="11" idx="2"/>
          </p:cNvCxnSpPr>
          <p:nvPr/>
        </p:nvCxnSpPr>
        <p:spPr>
          <a:xfrm>
            <a:off x="2591760" y="2809711"/>
            <a:ext cx="1116144" cy="8605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B3B6EB1A-186C-0A7F-D375-C9EEFFBF7568}"/>
              </a:ext>
            </a:extLst>
          </p:cNvPr>
          <p:cNvCxnSpPr>
            <a:cxnSpLocks/>
            <a:stCxn id="8" idx="5"/>
            <a:endCxn id="11" idx="2"/>
          </p:cNvCxnSpPr>
          <p:nvPr/>
        </p:nvCxnSpPr>
        <p:spPr>
          <a:xfrm rot="5400000" flipH="1" flipV="1">
            <a:off x="3102859" y="2331945"/>
            <a:ext cx="41224" cy="1168865"/>
          </a:xfrm>
          <a:prstGeom prst="curvedConnector4">
            <a:avLst>
              <a:gd name="adj1" fmla="val -554531"/>
              <a:gd name="adj2" fmla="val 5225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4C0FFD58-F91D-6D87-4CD1-A4CF5425F8D6}"/>
              </a:ext>
            </a:extLst>
          </p:cNvPr>
          <p:cNvCxnSpPr>
            <a:cxnSpLocks/>
            <a:stCxn id="8" idx="7"/>
            <a:endCxn id="11" idx="2"/>
          </p:cNvCxnSpPr>
          <p:nvPr/>
        </p:nvCxnSpPr>
        <p:spPr>
          <a:xfrm rot="16200000" flipH="1">
            <a:off x="3016804" y="2204667"/>
            <a:ext cx="213334" cy="1168865"/>
          </a:xfrm>
          <a:prstGeom prst="curvedConnector4">
            <a:avLst>
              <a:gd name="adj1" fmla="val -21869"/>
              <a:gd name="adj2" fmla="val 5225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0735E025-E623-9869-675B-202105E1425E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195696" y="2895766"/>
            <a:ext cx="1512208" cy="64807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Curved 51">
            <a:extLst>
              <a:ext uri="{FF2B5EF4-FFF2-40B4-BE49-F238E27FC236}">
                <a16:creationId xmlns:a16="http://schemas.microsoft.com/office/drawing/2014/main" id="{6E0FDA00-A207-E5CA-72AB-1CBCEC07661B}"/>
              </a:ext>
            </a:extLst>
          </p:cNvPr>
          <p:cNvCxnSpPr>
            <a:cxnSpLocks/>
            <a:stCxn id="7" idx="7"/>
            <a:endCxn id="11" idx="3"/>
          </p:cNvCxnSpPr>
          <p:nvPr/>
        </p:nvCxnSpPr>
        <p:spPr>
          <a:xfrm rot="5400000" flipH="1" flipV="1">
            <a:off x="2755043" y="2410977"/>
            <a:ext cx="393514" cy="161765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DD7AA2A1-6B47-E1C9-01D9-02BA572CC6B6}"/>
              </a:ext>
            </a:extLst>
          </p:cNvPr>
          <p:cNvCxnSpPr>
            <a:cxnSpLocks/>
            <a:stCxn id="7" idx="5"/>
            <a:endCxn id="11" idx="4"/>
          </p:cNvCxnSpPr>
          <p:nvPr/>
        </p:nvCxnSpPr>
        <p:spPr>
          <a:xfrm rot="5400000" flipH="1" flipV="1">
            <a:off x="2717763" y="2500977"/>
            <a:ext cx="595351" cy="1744929"/>
          </a:xfrm>
          <a:prstGeom prst="curvedConnector3">
            <a:avLst>
              <a:gd name="adj1" fmla="val 177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6469FEB7-1600-5D1F-F227-DABC16AFEC5A}"/>
              </a:ext>
            </a:extLst>
          </p:cNvPr>
          <p:cNvCxnSpPr>
            <a:cxnSpLocks/>
            <a:stCxn id="7" idx="0"/>
            <a:endCxn id="11" idx="2"/>
          </p:cNvCxnSpPr>
          <p:nvPr/>
        </p:nvCxnSpPr>
        <p:spPr>
          <a:xfrm rot="5400000" flipH="1" flipV="1">
            <a:off x="2627764" y="2283698"/>
            <a:ext cx="468072" cy="169220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228553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94EAA-C20A-CDEC-C0E7-F53E0DD98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Observation so far:</a:t>
            </a:r>
          </a:p>
          <a:p>
            <a:pPr lvl="1"/>
            <a:r>
              <a:rPr lang="en-CH" dirty="0"/>
              <a:t>Slower than the image encoder (takes around 6 hours on the cluster)</a:t>
            </a:r>
          </a:p>
          <a:p>
            <a:pPr lvl="1"/>
            <a:r>
              <a:rPr lang="en-CH" dirty="0"/>
              <a:t>Still requires hyperparameter tuning </a:t>
            </a:r>
          </a:p>
          <a:p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4D11B-824F-0C31-95CD-B75F049B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GNN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D9D6-DB02-5F54-8D71-BE5233D3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3E657-6E80-0159-403A-2871FE13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3289C-E4E0-A158-80E3-8F34ADE0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644077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5864B2-25F7-0565-78C2-1473965F4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What to look at when training a model:</a:t>
            </a:r>
          </a:p>
          <a:p>
            <a:pPr lvl="1"/>
            <a:r>
              <a:rPr lang="en-CH" dirty="0"/>
              <a:t>Reward</a:t>
            </a:r>
          </a:p>
          <a:p>
            <a:pPr lvl="1"/>
            <a:r>
              <a:rPr lang="en-CH" dirty="0"/>
              <a:t>Policy entropy</a:t>
            </a:r>
          </a:p>
          <a:p>
            <a:pPr lvl="1"/>
            <a:r>
              <a:rPr lang="en-CH" dirty="0"/>
              <a:t>Loss from actor and critique</a:t>
            </a:r>
          </a:p>
          <a:p>
            <a:pPr lvl="1"/>
            <a:r>
              <a:rPr lang="en-CH" dirty="0"/>
              <a:t>Estimated V-value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7295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93</a:t>
            </a:fld>
            <a:endParaRPr lang="fr-FR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1E4B8FD-003F-BED1-1C65-5D3C5FBB9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4324" t="10596" r="1406" b="12551"/>
          <a:stretch/>
        </p:blipFill>
        <p:spPr>
          <a:xfrm>
            <a:off x="755576" y="1203598"/>
            <a:ext cx="7439077" cy="338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837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94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FA9C84-7FFD-BE7E-81D5-A44FFC2EF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50" t="10751" r="1502" b="12398"/>
          <a:stretch/>
        </p:blipFill>
        <p:spPr>
          <a:xfrm>
            <a:off x="827584" y="1131590"/>
            <a:ext cx="8020097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6983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95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FA9C84-7FFD-BE7E-81D5-A44FFC2EF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50" t="10751" r="1502" b="12398"/>
          <a:stretch/>
        </p:blipFill>
        <p:spPr>
          <a:xfrm>
            <a:off x="827584" y="1131590"/>
            <a:ext cx="8020097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9156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96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2B5E29-44FB-B809-CCD2-6272F642F7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486" t="10764" r="1676" b="12719"/>
          <a:stretch/>
        </p:blipFill>
        <p:spPr>
          <a:xfrm>
            <a:off x="755576" y="771550"/>
            <a:ext cx="8163192" cy="372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84750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97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65E64F-433F-B1A4-5E47-A40498F64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78" t="10932" r="2162" b="12551"/>
          <a:stretch/>
        </p:blipFill>
        <p:spPr>
          <a:xfrm>
            <a:off x="611560" y="987574"/>
            <a:ext cx="8191206" cy="376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9563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98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F94C2C-3EBB-6B3A-9976-C2BDB228C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24" t="10596" r="1730" b="12383"/>
          <a:stretch/>
        </p:blipFill>
        <p:spPr>
          <a:xfrm>
            <a:off x="539552" y="843558"/>
            <a:ext cx="8424936" cy="386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149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EB4F0-1FFC-A37D-D941-C0FA1205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Metrics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82DA5-0711-4562-2141-AD0BCDFE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B9437-7F24-0F72-1790-CE3819EC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2619-C8F9-98E9-AE98-6340D335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99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F94C2C-3EBB-6B3A-9976-C2BDB228C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24" t="10596" r="1730" b="12383"/>
          <a:stretch/>
        </p:blipFill>
        <p:spPr>
          <a:xfrm>
            <a:off x="539552" y="843558"/>
            <a:ext cx="8424936" cy="386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76451"/>
      </p:ext>
    </p:extLst>
  </p:cSld>
  <p:clrMapOvr>
    <a:masterClrMapping/>
  </p:clrMapOvr>
</p:sld>
</file>

<file path=ppt/theme/theme1.xml><?xml version="1.0" encoding="utf-8"?>
<a:theme xmlns:a="http://schemas.openxmlformats.org/drawingml/2006/main" name="EPFL_templat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EPFL_Beta2">
      <a:majorFont>
        <a:latin typeface="Franklin Gothic Demi Cond"/>
        <a:ea typeface=""/>
        <a:cs typeface=""/>
      </a:majorFont>
      <a:minorFont>
        <a:latin typeface="Arial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FL_template" id="{2E660469-EC61-48A3-88C5-28F177B364B3}" vid="{76F41B4F-3BBA-4CB7-A5F3-9F9EBABA4B0F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976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560EE79-211E-4584-84BE-0BDE948C3D6E}">
  <we:reference id="wa104380862" version="1.5.0.0" store="en-US" storeType="OMEX"/>
  <we:alternateReferences>
    <we:reference id="WA104380862" version="1.5.0.0" store="WA104380862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99FA8D06FC4E4D9BDB248FA23932AC" ma:contentTypeVersion="2" ma:contentTypeDescription="Crée un document." ma:contentTypeScope="" ma:versionID="c4bb9d964b431578a3ed2a275a9c1fa3">
  <xsd:schema xmlns:xsd="http://www.w3.org/2001/XMLSchema" xmlns:xs="http://www.w3.org/2001/XMLSchema" xmlns:p="http://schemas.microsoft.com/office/2006/metadata/properties" xmlns:ns3="2302d107-bdfe-4c22-b00a-f7e6f9775023" targetNamespace="http://schemas.microsoft.com/office/2006/metadata/properties" ma:root="true" ma:fieldsID="15c071f295482dcad52542ed5f003297" ns3:_="">
    <xsd:import namespace="2302d107-bdfe-4c22-b00a-f7e6f977502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2d107-bdfe-4c22-b00a-f7e6f97750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1A0176-86B5-4D8E-967A-6B29E4C5CD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E9BE3F-455B-46A8-9FF4-8B1E589529DE}">
  <ds:schemaRefs>
    <ds:schemaRef ds:uri="http://schemas.microsoft.com/office/2006/documentManagement/types"/>
    <ds:schemaRef ds:uri="http://schemas.microsoft.com/office/2006/metadata/properties"/>
    <ds:schemaRef ds:uri="2302d107-bdfe-4c22-b00a-f7e6f9775023"/>
    <ds:schemaRef ds:uri="http://purl.org/dc/dcmitype/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0670323-1112-41CE-9F94-135755CF04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02d107-bdfe-4c22-b00a-f7e6f977502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EPFL_template</Template>
  <TotalTime>0</TotalTime>
  <Words>5964</Words>
  <Application>Microsoft Office PowerPoint</Application>
  <PresentationFormat>On-screen Show (16:9)</PresentationFormat>
  <Paragraphs>1262</Paragraphs>
  <Slides>132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132</vt:i4>
      </vt:variant>
    </vt:vector>
  </HeadingPairs>
  <TitlesOfParts>
    <vt:vector size="137" baseType="lpstr">
      <vt:lpstr>Arial</vt:lpstr>
      <vt:lpstr>Cambria Math</vt:lpstr>
      <vt:lpstr>Franklin Gothic Demi Cond</vt:lpstr>
      <vt:lpstr>Wingdings</vt:lpstr>
      <vt:lpstr>EPFL_template</vt:lpstr>
      <vt:lpstr>Weekly Progress</vt:lpstr>
      <vt:lpstr>27/09/22</vt:lpstr>
      <vt:lpstr>Stability as a DCSP</vt:lpstr>
      <vt:lpstr>Stability as a DCSP</vt:lpstr>
      <vt:lpstr>Stability as a DCSP</vt:lpstr>
      <vt:lpstr>Stability as a DCSP</vt:lpstr>
      <vt:lpstr>Basic plotting capabilities:</vt:lpstr>
      <vt:lpstr>Problem set-up</vt:lpstr>
      <vt:lpstr>Problem set-up</vt:lpstr>
      <vt:lpstr>Problem setup</vt:lpstr>
      <vt:lpstr>Next step:</vt:lpstr>
      <vt:lpstr>04/10/22</vt:lpstr>
      <vt:lpstr>Interface definition</vt:lpstr>
      <vt:lpstr>Update in simulation:</vt:lpstr>
      <vt:lpstr>Update in simulation:</vt:lpstr>
      <vt:lpstr>Adding the block is easy</vt:lpstr>
      <vt:lpstr>Adding the block is easy</vt:lpstr>
      <vt:lpstr>Questions</vt:lpstr>
      <vt:lpstr>Question about the intersection</vt:lpstr>
      <vt:lpstr>Next steps</vt:lpstr>
      <vt:lpstr>11/10/22</vt:lpstr>
      <vt:lpstr>Contact points</vt:lpstr>
      <vt:lpstr>Contact points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</vt:lpstr>
      <vt:lpstr>Action set: discretised state space</vt:lpstr>
      <vt:lpstr>Observation set</vt:lpstr>
      <vt:lpstr>18/10/22</vt:lpstr>
      <vt:lpstr>Switch to discrete</vt:lpstr>
      <vt:lpstr>Switch to discrete</vt:lpstr>
      <vt:lpstr>Switch to discrete</vt:lpstr>
      <vt:lpstr>Possible scenarios</vt:lpstr>
      <vt:lpstr>Possible scenarios</vt:lpstr>
      <vt:lpstr>Equilibrium</vt:lpstr>
      <vt:lpstr>Equilibrium results</vt:lpstr>
      <vt:lpstr>25/10/22</vt:lpstr>
      <vt:lpstr>Game elements</vt:lpstr>
      <vt:lpstr>Agents</vt:lpstr>
      <vt:lpstr>Agents</vt:lpstr>
      <vt:lpstr>Agents</vt:lpstr>
      <vt:lpstr>States</vt:lpstr>
      <vt:lpstr>States</vt:lpstr>
      <vt:lpstr>State transition</vt:lpstr>
      <vt:lpstr>State transition</vt:lpstr>
      <vt:lpstr>State transition</vt:lpstr>
      <vt:lpstr>Terminal state</vt:lpstr>
      <vt:lpstr>Problem with the setup</vt:lpstr>
      <vt:lpstr>Reward function</vt:lpstr>
      <vt:lpstr>Advances in simulation:</vt:lpstr>
      <vt:lpstr>Animation</vt:lpstr>
      <vt:lpstr>Next tasks:</vt:lpstr>
      <vt:lpstr>31/10/22</vt:lpstr>
      <vt:lpstr>Animation</vt:lpstr>
      <vt:lpstr>Deep Q learning</vt:lpstr>
      <vt:lpstr>Deep Q learning</vt:lpstr>
      <vt:lpstr>Deep Q learning</vt:lpstr>
      <vt:lpstr>Wolpertinger</vt:lpstr>
      <vt:lpstr>Feedback on literature review</vt:lpstr>
      <vt:lpstr>Feedback on literature review</vt:lpstr>
      <vt:lpstr>Next steps</vt:lpstr>
      <vt:lpstr>15/11/22</vt:lpstr>
      <vt:lpstr>Simulator state description</vt:lpstr>
      <vt:lpstr>Single agent</vt:lpstr>
      <vt:lpstr>Change in the action space</vt:lpstr>
      <vt:lpstr>Change in the action space</vt:lpstr>
      <vt:lpstr>Thoughts about a less sequential Markov game</vt:lpstr>
      <vt:lpstr>Thoughts  about a more general setup</vt:lpstr>
      <vt:lpstr>22/11/22</vt:lpstr>
      <vt:lpstr>Construction as a graph</vt:lpstr>
      <vt:lpstr>Construction as a graph</vt:lpstr>
      <vt:lpstr>Construction as a graph</vt:lpstr>
      <vt:lpstr>Implementation open problem</vt:lpstr>
      <vt:lpstr>State size:</vt:lpstr>
      <vt:lpstr>Access to cloud computing</vt:lpstr>
      <vt:lpstr>Next step</vt:lpstr>
      <vt:lpstr>29/11/22</vt:lpstr>
      <vt:lpstr>Cloud computing</vt:lpstr>
      <vt:lpstr>GNN</vt:lpstr>
      <vt:lpstr>GNN</vt:lpstr>
      <vt:lpstr>GNN</vt:lpstr>
      <vt:lpstr>GNN</vt:lpstr>
      <vt:lpstr>GNN</vt:lpstr>
      <vt:lpstr>Metrics</vt:lpstr>
      <vt:lpstr>Metrics</vt:lpstr>
      <vt:lpstr>Metrics</vt:lpstr>
      <vt:lpstr>Metrics</vt:lpstr>
      <vt:lpstr>Metrics</vt:lpstr>
      <vt:lpstr>Metrics</vt:lpstr>
      <vt:lpstr>Metrics</vt:lpstr>
      <vt:lpstr>Metrics</vt:lpstr>
      <vt:lpstr>Next steps</vt:lpstr>
      <vt:lpstr>06/12/22</vt:lpstr>
      <vt:lpstr>GNN</vt:lpstr>
      <vt:lpstr>Algorithms</vt:lpstr>
      <vt:lpstr>Algorithms</vt:lpstr>
      <vt:lpstr>Algorithms</vt:lpstr>
      <vt:lpstr>Report</vt:lpstr>
      <vt:lpstr>Next steps</vt:lpstr>
      <vt:lpstr>13/12/22</vt:lpstr>
      <vt:lpstr>Working algorithm</vt:lpstr>
      <vt:lpstr>Working algorithm</vt:lpstr>
      <vt:lpstr>Working algorithm</vt:lpstr>
      <vt:lpstr>Working algorithm</vt:lpstr>
      <vt:lpstr>Working algorithm</vt:lpstr>
      <vt:lpstr>More specification</vt:lpstr>
      <vt:lpstr>Modifiaction to the reward</vt:lpstr>
      <vt:lpstr>Modifiaction to the reward</vt:lpstr>
      <vt:lpstr>Modifiaction to the reward</vt:lpstr>
      <vt:lpstr>Test with the entropy target</vt:lpstr>
      <vt:lpstr>Safety kernel</vt:lpstr>
      <vt:lpstr>Safety kernel</vt:lpstr>
      <vt:lpstr>PowerPoint Presentation</vt:lpstr>
      <vt:lpstr>24/01/22</vt:lpstr>
      <vt:lpstr>Setup</vt:lpstr>
      <vt:lpstr>Agent</vt:lpstr>
      <vt:lpstr>Learning</vt:lpstr>
      <vt:lpstr>Unclear feedbacks</vt:lpstr>
      <vt:lpstr>New experiment</vt:lpstr>
      <vt:lpstr>31/01/23</vt:lpstr>
      <vt:lpstr>Plan for the presentation (10min)</vt:lpstr>
      <vt:lpstr>Plan for the presentation (15min)</vt:lpstr>
      <vt:lpstr>Plan for the presentation (20min)</vt:lpstr>
      <vt:lpstr>General ideas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Progress</dc:title>
  <dc:creator>Vallat Gabriel Rémi</dc:creator>
  <cp:lastModifiedBy>Vallat Gabriel Rémi</cp:lastModifiedBy>
  <cp:revision>14</cp:revision>
  <dcterms:created xsi:type="dcterms:W3CDTF">2022-09-26T11:56:40Z</dcterms:created>
  <dcterms:modified xsi:type="dcterms:W3CDTF">2023-02-10T18:46:11Z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0x0101005999FA8D06FC4E4D9BDB248FA23932AC</vt:lpwstr>
  </property>
</Properties>
</file>

<file path=docProps/thumbnail.jpeg>
</file>